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256" r:id="rId2"/>
    <p:sldId id="414" r:id="rId3"/>
    <p:sldId id="485" r:id="rId4"/>
    <p:sldId id="486" r:id="rId5"/>
    <p:sldId id="391" r:id="rId6"/>
    <p:sldId id="389" r:id="rId7"/>
    <p:sldId id="487" r:id="rId8"/>
    <p:sldId id="488" r:id="rId9"/>
    <p:sldId id="386" r:id="rId10"/>
    <p:sldId id="489" r:id="rId11"/>
    <p:sldId id="490" r:id="rId12"/>
    <p:sldId id="491" r:id="rId13"/>
    <p:sldId id="376" r:id="rId14"/>
    <p:sldId id="422" r:id="rId15"/>
    <p:sldId id="425" r:id="rId16"/>
    <p:sldId id="426" r:id="rId17"/>
    <p:sldId id="423" r:id="rId18"/>
    <p:sldId id="492" r:id="rId19"/>
    <p:sldId id="493" r:id="rId20"/>
    <p:sldId id="360" r:id="rId21"/>
    <p:sldId id="494" r:id="rId22"/>
    <p:sldId id="361" r:id="rId23"/>
    <p:sldId id="363" r:id="rId24"/>
    <p:sldId id="364" r:id="rId25"/>
    <p:sldId id="365" r:id="rId26"/>
    <p:sldId id="495" r:id="rId27"/>
    <p:sldId id="496" r:id="rId28"/>
    <p:sldId id="497" r:id="rId29"/>
    <p:sldId id="498" r:id="rId30"/>
    <p:sldId id="499" r:id="rId31"/>
    <p:sldId id="500" r:id="rId32"/>
    <p:sldId id="501" r:id="rId33"/>
    <p:sldId id="400" r:id="rId34"/>
    <p:sldId id="502" r:id="rId35"/>
    <p:sldId id="503" r:id="rId36"/>
    <p:sldId id="409" r:id="rId37"/>
    <p:sldId id="510" r:id="rId38"/>
    <p:sldId id="511" r:id="rId39"/>
    <p:sldId id="514" r:id="rId40"/>
    <p:sldId id="524" r:id="rId41"/>
    <p:sldId id="525" r:id="rId42"/>
    <p:sldId id="523" r:id="rId43"/>
    <p:sldId id="526" r:id="rId44"/>
    <p:sldId id="527" r:id="rId45"/>
    <p:sldId id="552" r:id="rId46"/>
    <p:sldId id="553" r:id="rId47"/>
    <p:sldId id="554" r:id="rId48"/>
    <p:sldId id="430" r:id="rId49"/>
    <p:sldId id="432" r:id="rId50"/>
    <p:sldId id="466" r:id="rId51"/>
    <p:sldId id="464" r:id="rId52"/>
    <p:sldId id="467" r:id="rId53"/>
    <p:sldId id="465" r:id="rId54"/>
    <p:sldId id="437" r:id="rId55"/>
    <p:sldId id="468" r:id="rId56"/>
    <p:sldId id="472" r:id="rId57"/>
    <p:sldId id="438" r:id="rId58"/>
    <p:sldId id="473" r:id="rId59"/>
    <p:sldId id="440" r:id="rId60"/>
    <p:sldId id="441" r:id="rId61"/>
    <p:sldId id="442" r:id="rId62"/>
    <p:sldId id="474" r:id="rId63"/>
    <p:sldId id="443" r:id="rId64"/>
    <p:sldId id="444" r:id="rId65"/>
    <p:sldId id="555" r:id="rId66"/>
    <p:sldId id="448" r:id="rId67"/>
    <p:sldId id="556" r:id="rId68"/>
    <p:sldId id="450" r:id="rId69"/>
    <p:sldId id="451" r:id="rId70"/>
    <p:sldId id="557" r:id="rId71"/>
    <p:sldId id="454" r:id="rId72"/>
    <p:sldId id="460" r:id="rId73"/>
    <p:sldId id="558" r:id="rId74"/>
    <p:sldId id="559" r:id="rId75"/>
    <p:sldId id="560" r:id="rId76"/>
    <p:sldId id="561" r:id="rId77"/>
    <p:sldId id="562" r:id="rId78"/>
    <p:sldId id="563" r:id="rId79"/>
    <p:sldId id="564" r:id="rId80"/>
    <p:sldId id="565" r:id="rId81"/>
    <p:sldId id="566" r:id="rId82"/>
    <p:sldId id="567" r:id="rId83"/>
    <p:sldId id="568" r:id="rId84"/>
    <p:sldId id="569" r:id="rId85"/>
    <p:sldId id="570" r:id="rId86"/>
    <p:sldId id="571" r:id="rId87"/>
    <p:sldId id="572" r:id="rId88"/>
    <p:sldId id="573" r:id="rId89"/>
    <p:sldId id="574" r:id="rId90"/>
    <p:sldId id="575" r:id="rId91"/>
    <p:sldId id="576" r:id="rId92"/>
    <p:sldId id="577" r:id="rId93"/>
    <p:sldId id="578" r:id="rId94"/>
    <p:sldId id="504" r:id="rId95"/>
    <p:sldId id="505" r:id="rId96"/>
    <p:sldId id="506" r:id="rId97"/>
    <p:sldId id="507" r:id="rId98"/>
    <p:sldId id="508" r:id="rId99"/>
    <p:sldId id="509" r:id="rId100"/>
    <p:sldId id="579" r:id="rId101"/>
    <p:sldId id="580" r:id="rId102"/>
    <p:sldId id="512" r:id="rId103"/>
    <p:sldId id="513" r:id="rId104"/>
    <p:sldId id="581" r:id="rId105"/>
    <p:sldId id="515" r:id="rId106"/>
    <p:sldId id="582"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74"/>
    <p:restoredTop sz="94694"/>
  </p:normalViewPr>
  <p:slideViewPr>
    <p:cSldViewPr snapToGrid="0" snapToObjects="1">
      <p:cViewPr varScale="1">
        <p:scale>
          <a:sx n="121" d="100"/>
          <a:sy n="121" d="100"/>
        </p:scale>
        <p:origin x="736"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9/12/23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9/12/23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20</a:t>
            </a:fld>
            <a:endParaRPr lang="en-US"/>
          </a:p>
        </p:txBody>
      </p:sp>
    </p:spTree>
    <p:extLst>
      <p:ext uri="{BB962C8B-B14F-4D97-AF65-F5344CB8AC3E}">
        <p14:creationId xmlns:p14="http://schemas.microsoft.com/office/powerpoint/2010/main" val="75221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22</a:t>
            </a:fld>
            <a:endParaRPr lang="en-US"/>
          </a:p>
        </p:txBody>
      </p:sp>
    </p:spTree>
    <p:extLst>
      <p:ext uri="{BB962C8B-B14F-4D97-AF65-F5344CB8AC3E}">
        <p14:creationId xmlns:p14="http://schemas.microsoft.com/office/powerpoint/2010/main" val="316390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23</a:t>
            </a:fld>
            <a:endParaRPr lang="en-US"/>
          </a:p>
        </p:txBody>
      </p:sp>
    </p:spTree>
    <p:extLst>
      <p:ext uri="{BB962C8B-B14F-4D97-AF65-F5344CB8AC3E}">
        <p14:creationId xmlns:p14="http://schemas.microsoft.com/office/powerpoint/2010/main" val="11006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24</a:t>
            </a:fld>
            <a:endParaRPr lang="en-US"/>
          </a:p>
        </p:txBody>
      </p:sp>
    </p:spTree>
    <p:extLst>
      <p:ext uri="{BB962C8B-B14F-4D97-AF65-F5344CB8AC3E}">
        <p14:creationId xmlns:p14="http://schemas.microsoft.com/office/powerpoint/2010/main" val="213043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25</a:t>
            </a:fld>
            <a:endParaRPr lang="en-US"/>
          </a:p>
        </p:txBody>
      </p:sp>
    </p:spTree>
    <p:extLst>
      <p:ext uri="{BB962C8B-B14F-4D97-AF65-F5344CB8AC3E}">
        <p14:creationId xmlns:p14="http://schemas.microsoft.com/office/powerpoint/2010/main" val="764111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33</a:t>
            </a:fld>
            <a:endParaRPr lang="en-US"/>
          </a:p>
        </p:txBody>
      </p:sp>
    </p:spTree>
    <p:extLst>
      <p:ext uri="{BB962C8B-B14F-4D97-AF65-F5344CB8AC3E}">
        <p14:creationId xmlns:p14="http://schemas.microsoft.com/office/powerpoint/2010/main" val="347315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43</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45</a:t>
            </a:fld>
            <a:endParaRPr lang="en-US"/>
          </a:p>
        </p:txBody>
      </p:sp>
    </p:spTree>
    <p:extLst>
      <p:ext uri="{BB962C8B-B14F-4D97-AF65-F5344CB8AC3E}">
        <p14:creationId xmlns:p14="http://schemas.microsoft.com/office/powerpoint/2010/main" val="4010328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47</a:t>
            </a:fld>
            <a:endParaRPr lang="en-US"/>
          </a:p>
        </p:txBody>
      </p:sp>
    </p:spTree>
    <p:extLst>
      <p:ext uri="{BB962C8B-B14F-4D97-AF65-F5344CB8AC3E}">
        <p14:creationId xmlns:p14="http://schemas.microsoft.com/office/powerpoint/2010/main" val="861851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48</a:t>
            </a:fld>
            <a:endParaRPr lang="en-US"/>
          </a:p>
        </p:txBody>
      </p:sp>
    </p:spTree>
    <p:extLst>
      <p:ext uri="{BB962C8B-B14F-4D97-AF65-F5344CB8AC3E}">
        <p14:creationId xmlns:p14="http://schemas.microsoft.com/office/powerpoint/2010/main" val="17435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818D25-F9F0-6E43-9906-4FDAFD99D1F5}" type="slidenum">
              <a:rPr lang="en-US" smtClean="0"/>
              <a:t>2</a:t>
            </a:fld>
            <a:endParaRPr lang="en-US"/>
          </a:p>
        </p:txBody>
      </p:sp>
    </p:spTree>
    <p:extLst>
      <p:ext uri="{BB962C8B-B14F-4D97-AF65-F5344CB8AC3E}">
        <p14:creationId xmlns:p14="http://schemas.microsoft.com/office/powerpoint/2010/main" val="3193276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49</a:t>
            </a:fld>
            <a:endParaRPr lang="en-US"/>
          </a:p>
        </p:txBody>
      </p:sp>
    </p:spTree>
    <p:extLst>
      <p:ext uri="{BB962C8B-B14F-4D97-AF65-F5344CB8AC3E}">
        <p14:creationId xmlns:p14="http://schemas.microsoft.com/office/powerpoint/2010/main" val="397649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50</a:t>
            </a:fld>
            <a:endParaRPr lang="en-US"/>
          </a:p>
        </p:txBody>
      </p:sp>
    </p:spTree>
    <p:extLst>
      <p:ext uri="{BB962C8B-B14F-4D97-AF65-F5344CB8AC3E}">
        <p14:creationId xmlns:p14="http://schemas.microsoft.com/office/powerpoint/2010/main" val="4258027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51</a:t>
            </a:fld>
            <a:endParaRPr lang="en-US"/>
          </a:p>
        </p:txBody>
      </p:sp>
    </p:spTree>
    <p:extLst>
      <p:ext uri="{BB962C8B-B14F-4D97-AF65-F5344CB8AC3E}">
        <p14:creationId xmlns:p14="http://schemas.microsoft.com/office/powerpoint/2010/main" val="63393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52</a:t>
            </a:fld>
            <a:endParaRPr lang="en-US"/>
          </a:p>
        </p:txBody>
      </p:sp>
    </p:spTree>
    <p:extLst>
      <p:ext uri="{BB962C8B-B14F-4D97-AF65-F5344CB8AC3E}">
        <p14:creationId xmlns:p14="http://schemas.microsoft.com/office/powerpoint/2010/main" val="72704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53</a:t>
            </a:fld>
            <a:endParaRPr lang="en-US"/>
          </a:p>
        </p:txBody>
      </p:sp>
    </p:spTree>
    <p:extLst>
      <p:ext uri="{BB962C8B-B14F-4D97-AF65-F5344CB8AC3E}">
        <p14:creationId xmlns:p14="http://schemas.microsoft.com/office/powerpoint/2010/main" val="2307261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54</a:t>
            </a:fld>
            <a:endParaRPr lang="en-US"/>
          </a:p>
        </p:txBody>
      </p:sp>
    </p:spTree>
    <p:extLst>
      <p:ext uri="{BB962C8B-B14F-4D97-AF65-F5344CB8AC3E}">
        <p14:creationId xmlns:p14="http://schemas.microsoft.com/office/powerpoint/2010/main" val="67160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55</a:t>
            </a:fld>
            <a:endParaRPr lang="en-US"/>
          </a:p>
        </p:txBody>
      </p:sp>
    </p:spTree>
    <p:extLst>
      <p:ext uri="{BB962C8B-B14F-4D97-AF65-F5344CB8AC3E}">
        <p14:creationId xmlns:p14="http://schemas.microsoft.com/office/powerpoint/2010/main" val="1066357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56</a:t>
            </a:fld>
            <a:endParaRPr lang="en-US"/>
          </a:p>
        </p:txBody>
      </p:sp>
    </p:spTree>
    <p:extLst>
      <p:ext uri="{BB962C8B-B14F-4D97-AF65-F5344CB8AC3E}">
        <p14:creationId xmlns:p14="http://schemas.microsoft.com/office/powerpoint/2010/main" val="483567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57</a:t>
            </a:fld>
            <a:endParaRPr lang="en-US"/>
          </a:p>
        </p:txBody>
      </p:sp>
    </p:spTree>
    <p:extLst>
      <p:ext uri="{BB962C8B-B14F-4D97-AF65-F5344CB8AC3E}">
        <p14:creationId xmlns:p14="http://schemas.microsoft.com/office/powerpoint/2010/main" val="379027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58</a:t>
            </a:fld>
            <a:endParaRPr lang="en-US"/>
          </a:p>
        </p:txBody>
      </p:sp>
    </p:spTree>
    <p:extLst>
      <p:ext uri="{BB962C8B-B14F-4D97-AF65-F5344CB8AC3E}">
        <p14:creationId xmlns:p14="http://schemas.microsoft.com/office/powerpoint/2010/main" val="1081695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a:t>
            </a:fld>
            <a:endParaRPr lang="en-US"/>
          </a:p>
        </p:txBody>
      </p:sp>
    </p:spTree>
    <p:extLst>
      <p:ext uri="{BB962C8B-B14F-4D97-AF65-F5344CB8AC3E}">
        <p14:creationId xmlns:p14="http://schemas.microsoft.com/office/powerpoint/2010/main" val="3940042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59</a:t>
            </a:fld>
            <a:endParaRPr lang="en-US"/>
          </a:p>
        </p:txBody>
      </p:sp>
    </p:spTree>
    <p:extLst>
      <p:ext uri="{BB962C8B-B14F-4D97-AF65-F5344CB8AC3E}">
        <p14:creationId xmlns:p14="http://schemas.microsoft.com/office/powerpoint/2010/main" val="81420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60</a:t>
            </a:fld>
            <a:endParaRPr lang="en-US"/>
          </a:p>
        </p:txBody>
      </p:sp>
    </p:spTree>
    <p:extLst>
      <p:ext uri="{BB962C8B-B14F-4D97-AF65-F5344CB8AC3E}">
        <p14:creationId xmlns:p14="http://schemas.microsoft.com/office/powerpoint/2010/main" val="2334028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61</a:t>
            </a:fld>
            <a:endParaRPr lang="en-US"/>
          </a:p>
        </p:txBody>
      </p:sp>
    </p:spTree>
    <p:extLst>
      <p:ext uri="{BB962C8B-B14F-4D97-AF65-F5344CB8AC3E}">
        <p14:creationId xmlns:p14="http://schemas.microsoft.com/office/powerpoint/2010/main" val="260632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62</a:t>
            </a:fld>
            <a:endParaRPr lang="en-US"/>
          </a:p>
        </p:txBody>
      </p:sp>
    </p:spTree>
    <p:extLst>
      <p:ext uri="{BB962C8B-B14F-4D97-AF65-F5344CB8AC3E}">
        <p14:creationId xmlns:p14="http://schemas.microsoft.com/office/powerpoint/2010/main" val="223315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63</a:t>
            </a:fld>
            <a:endParaRPr lang="en-US"/>
          </a:p>
        </p:txBody>
      </p:sp>
    </p:spTree>
    <p:extLst>
      <p:ext uri="{BB962C8B-B14F-4D97-AF65-F5344CB8AC3E}">
        <p14:creationId xmlns:p14="http://schemas.microsoft.com/office/powerpoint/2010/main" val="174000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64</a:t>
            </a:fld>
            <a:endParaRPr lang="en-US"/>
          </a:p>
        </p:txBody>
      </p:sp>
    </p:spTree>
    <p:extLst>
      <p:ext uri="{BB962C8B-B14F-4D97-AF65-F5344CB8AC3E}">
        <p14:creationId xmlns:p14="http://schemas.microsoft.com/office/powerpoint/2010/main" val="144984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818D25-F9F0-6E43-9906-4FDAFD99D1F5}" type="slidenum">
              <a:rPr lang="en-US" smtClean="0"/>
              <a:t>65</a:t>
            </a:fld>
            <a:endParaRPr lang="en-US"/>
          </a:p>
        </p:txBody>
      </p:sp>
    </p:spTree>
    <p:extLst>
      <p:ext uri="{BB962C8B-B14F-4D97-AF65-F5344CB8AC3E}">
        <p14:creationId xmlns:p14="http://schemas.microsoft.com/office/powerpoint/2010/main" val="425539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66</a:t>
            </a:fld>
            <a:endParaRPr lang="en-US"/>
          </a:p>
        </p:txBody>
      </p:sp>
    </p:spTree>
    <p:extLst>
      <p:ext uri="{BB962C8B-B14F-4D97-AF65-F5344CB8AC3E}">
        <p14:creationId xmlns:p14="http://schemas.microsoft.com/office/powerpoint/2010/main" val="3633954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67</a:t>
            </a:fld>
            <a:endParaRPr lang="en-US"/>
          </a:p>
        </p:txBody>
      </p:sp>
    </p:spTree>
    <p:extLst>
      <p:ext uri="{BB962C8B-B14F-4D97-AF65-F5344CB8AC3E}">
        <p14:creationId xmlns:p14="http://schemas.microsoft.com/office/powerpoint/2010/main" val="3134173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68</a:t>
            </a:fld>
            <a:endParaRPr lang="en-US"/>
          </a:p>
        </p:txBody>
      </p:sp>
    </p:spTree>
    <p:extLst>
      <p:ext uri="{BB962C8B-B14F-4D97-AF65-F5344CB8AC3E}">
        <p14:creationId xmlns:p14="http://schemas.microsoft.com/office/powerpoint/2010/main" val="148229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a:t>
            </a:fld>
            <a:endParaRPr lang="en-US"/>
          </a:p>
        </p:txBody>
      </p:sp>
    </p:spTree>
    <p:extLst>
      <p:ext uri="{BB962C8B-B14F-4D97-AF65-F5344CB8AC3E}">
        <p14:creationId xmlns:p14="http://schemas.microsoft.com/office/powerpoint/2010/main" val="758373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69</a:t>
            </a:fld>
            <a:endParaRPr lang="en-US"/>
          </a:p>
        </p:txBody>
      </p:sp>
    </p:spTree>
    <p:extLst>
      <p:ext uri="{BB962C8B-B14F-4D97-AF65-F5344CB8AC3E}">
        <p14:creationId xmlns:p14="http://schemas.microsoft.com/office/powerpoint/2010/main" val="3024480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70</a:t>
            </a:fld>
            <a:endParaRPr lang="en-US"/>
          </a:p>
        </p:txBody>
      </p:sp>
    </p:spTree>
    <p:extLst>
      <p:ext uri="{BB962C8B-B14F-4D97-AF65-F5344CB8AC3E}">
        <p14:creationId xmlns:p14="http://schemas.microsoft.com/office/powerpoint/2010/main" val="1764006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71</a:t>
            </a:fld>
            <a:endParaRPr lang="en-US"/>
          </a:p>
        </p:txBody>
      </p:sp>
    </p:spTree>
    <p:extLst>
      <p:ext uri="{BB962C8B-B14F-4D97-AF65-F5344CB8AC3E}">
        <p14:creationId xmlns:p14="http://schemas.microsoft.com/office/powerpoint/2010/main" val="244327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72</a:t>
            </a:fld>
            <a:endParaRPr lang="en-US"/>
          </a:p>
        </p:txBody>
      </p:sp>
    </p:spTree>
    <p:extLst>
      <p:ext uri="{BB962C8B-B14F-4D97-AF65-F5344CB8AC3E}">
        <p14:creationId xmlns:p14="http://schemas.microsoft.com/office/powerpoint/2010/main" val="3252055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73</a:t>
            </a:fld>
            <a:endParaRPr lang="en-US"/>
          </a:p>
        </p:txBody>
      </p:sp>
    </p:spTree>
    <p:extLst>
      <p:ext uri="{BB962C8B-B14F-4D97-AF65-F5344CB8AC3E}">
        <p14:creationId xmlns:p14="http://schemas.microsoft.com/office/powerpoint/2010/main" val="200203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74</a:t>
            </a:fld>
            <a:endParaRPr lang="en-US"/>
          </a:p>
        </p:txBody>
      </p:sp>
    </p:spTree>
    <p:extLst>
      <p:ext uri="{BB962C8B-B14F-4D97-AF65-F5344CB8AC3E}">
        <p14:creationId xmlns:p14="http://schemas.microsoft.com/office/powerpoint/2010/main" val="1910584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75</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13</a:t>
            </a:fld>
            <a:endParaRPr lang="en-US"/>
          </a:p>
        </p:txBody>
      </p:sp>
    </p:spTree>
    <p:extLst>
      <p:ext uri="{BB962C8B-B14F-4D97-AF65-F5344CB8AC3E}">
        <p14:creationId xmlns:p14="http://schemas.microsoft.com/office/powerpoint/2010/main" val="126981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14</a:t>
            </a:fld>
            <a:endParaRPr lang="en-US"/>
          </a:p>
        </p:txBody>
      </p:sp>
    </p:spTree>
    <p:extLst>
      <p:ext uri="{BB962C8B-B14F-4D97-AF65-F5344CB8AC3E}">
        <p14:creationId xmlns:p14="http://schemas.microsoft.com/office/powerpoint/2010/main" val="26285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17</a:t>
            </a:fld>
            <a:endParaRPr lang="en-US"/>
          </a:p>
        </p:txBody>
      </p:sp>
    </p:spTree>
    <p:extLst>
      <p:ext uri="{BB962C8B-B14F-4D97-AF65-F5344CB8AC3E}">
        <p14:creationId xmlns:p14="http://schemas.microsoft.com/office/powerpoint/2010/main" val="2996199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18</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819367" y="6492185"/>
            <a:ext cx="1434880" cy="307777"/>
          </a:xfrm>
          <a:prstGeom prst="rect">
            <a:avLst/>
          </a:prstGeom>
          <a:noFill/>
        </p:spPr>
        <p:txBody>
          <a:bodyPr wrap="none" rtlCol="0">
            <a:spAutoFit/>
          </a:bodyPr>
          <a:lstStyle/>
          <a:p>
            <a:r>
              <a:rPr lang="en-US" sz="1400" i="1" dirty="0">
                <a:solidFill>
                  <a:srgbClr val="0000FF"/>
                </a:solidFill>
              </a:rPr>
              <a:t>01 – Introduction</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921810" y="6503727"/>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witter.com/_jimduggan" TargetMode="External"/><Relationship Id="rId5" Type="http://schemas.openxmlformats.org/officeDocument/2006/relationships/image" Target="../media/image4.tiff"/><Relationship Id="rId4" Type="http://schemas.openxmlformats.org/officeDocument/2006/relationships/hyperlink" Target="https://education.rstudio.com/trainers/people/duggan+ji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hyperlink" Target="https://r4ds.had.co.nz/"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agrittr.tidyverse.org/"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01 - Introduction</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6" name="Picture 5" descr="A black text on a white background&#10;&#10;Description automatically generated with low confidence">
            <a:extLst>
              <a:ext uri="{FF2B5EF4-FFF2-40B4-BE49-F238E27FC236}">
                <a16:creationId xmlns:a16="http://schemas.microsoft.com/office/drawing/2014/main" id="{55C59F6F-B7EF-4F01-7A35-70119A10107A}"/>
              </a:ext>
            </a:extLst>
          </p:cNvPr>
          <p:cNvPicPr>
            <a:picLocks noChangeAspect="1"/>
          </p:cNvPicPr>
          <p:nvPr/>
        </p:nvPicPr>
        <p:blipFill>
          <a:blip r:embed="rId4"/>
          <a:stretch>
            <a:fillRect/>
          </a:stretch>
        </p:blipFill>
        <p:spPr>
          <a:xfrm>
            <a:off x="2837883" y="581455"/>
            <a:ext cx="6200923" cy="2266847"/>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BC5C-6215-1E11-43C4-249F17CD65D5}"/>
              </a:ext>
            </a:extLst>
          </p:cNvPr>
          <p:cNvSpPr>
            <a:spLocks noGrp="1"/>
          </p:cNvSpPr>
          <p:nvPr>
            <p:ph type="title"/>
          </p:nvPr>
        </p:nvSpPr>
        <p:spPr/>
        <p:txBody>
          <a:bodyPr/>
          <a:lstStyle/>
          <a:p>
            <a:r>
              <a:rPr lang="en-US" dirty="0"/>
              <a:t>A quick check… the ggplot2 </a:t>
            </a:r>
            <a:r>
              <a:rPr lang="en-US" b="1" dirty="0">
                <a:solidFill>
                  <a:srgbClr val="0432FF"/>
                </a:solidFill>
              </a:rPr>
              <a:t>mpg</a:t>
            </a:r>
            <a:r>
              <a:rPr lang="en-US" dirty="0"/>
              <a:t> dataset</a:t>
            </a:r>
          </a:p>
        </p:txBody>
      </p:sp>
      <p:sp>
        <p:nvSpPr>
          <p:cNvPr id="3" name="Slide Number Placeholder 2">
            <a:extLst>
              <a:ext uri="{FF2B5EF4-FFF2-40B4-BE49-F238E27FC236}">
                <a16:creationId xmlns:a16="http://schemas.microsoft.com/office/drawing/2014/main" id="{788923DF-2FB1-0960-C76B-A0391876E9CA}"/>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5" name="Picture 4" descr="A screenshot of a computer&#10;&#10;Description automatically generated">
            <a:extLst>
              <a:ext uri="{FF2B5EF4-FFF2-40B4-BE49-F238E27FC236}">
                <a16:creationId xmlns:a16="http://schemas.microsoft.com/office/drawing/2014/main" id="{FD28703E-AD45-336E-9AFB-4329AD42B56F}"/>
              </a:ext>
            </a:extLst>
          </p:cNvPr>
          <p:cNvPicPr>
            <a:picLocks noChangeAspect="1"/>
          </p:cNvPicPr>
          <p:nvPr/>
        </p:nvPicPr>
        <p:blipFill>
          <a:blip r:embed="rId2"/>
          <a:stretch>
            <a:fillRect/>
          </a:stretch>
        </p:blipFill>
        <p:spPr>
          <a:xfrm>
            <a:off x="1150297" y="1417638"/>
            <a:ext cx="9708453" cy="4949747"/>
          </a:xfrm>
          <a:prstGeom prst="rect">
            <a:avLst/>
          </a:prstGeom>
        </p:spPr>
      </p:pic>
    </p:spTree>
    <p:extLst>
      <p:ext uri="{BB962C8B-B14F-4D97-AF65-F5344CB8AC3E}">
        <p14:creationId xmlns:p14="http://schemas.microsoft.com/office/powerpoint/2010/main" val="2565146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100</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101</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102</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103</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104</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105</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Recap + </a:t>
            </a:r>
            <a:r>
              <a:rPr lang="en-US"/>
              <a:t>new R resource </a:t>
            </a:r>
            <a:r>
              <a:rPr lang="en-US" dirty="0"/>
              <a:t>(2024)</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a:bodyPr>
          <a:lstStyle/>
          <a:p>
            <a:r>
              <a:rPr lang="en-IE" b="0" i="0" u="none" strike="noStrike" dirty="0">
                <a:solidFill>
                  <a:srgbClr val="333333"/>
                </a:solidFill>
                <a:effectLst/>
              </a:rPr>
              <a:t>Improve your personal productivity for generating rapid and insightful results from large data sets. </a:t>
            </a:r>
          </a:p>
          <a:p>
            <a:r>
              <a:rPr lang="en-IE" b="0" i="0" u="none" strike="noStrike" dirty="0">
                <a:solidFill>
                  <a:srgbClr val="333333"/>
                </a:solidFill>
                <a:effectLst/>
              </a:rPr>
              <a:t>Learn about the role of R in the overall data science life process.</a:t>
            </a:r>
          </a:p>
          <a:p>
            <a:r>
              <a:rPr lang="en-IE" dirty="0">
                <a:solidFill>
                  <a:srgbClr val="333333"/>
                </a:solidFill>
              </a:rPr>
              <a:t>Appreciate</a:t>
            </a:r>
            <a:r>
              <a:rPr lang="en-IE" b="0" i="0" u="none" strike="noStrike" dirty="0">
                <a:solidFill>
                  <a:srgbClr val="333333"/>
                </a:solidFill>
                <a:effectLst/>
              </a:rPr>
              <a:t> the power of R and the '</a:t>
            </a:r>
            <a:r>
              <a:rPr lang="en-IE" b="0" i="0" u="none" strike="noStrike" dirty="0" err="1">
                <a:solidFill>
                  <a:srgbClr val="333333"/>
                </a:solidFill>
                <a:effectLst/>
              </a:rPr>
              <a:t>tidyverse</a:t>
            </a:r>
            <a:r>
              <a:rPr lang="en-IE" b="0" i="0" u="none" strike="noStrike" dirty="0">
                <a:solidFill>
                  <a:srgbClr val="333333"/>
                </a:solidFill>
                <a:effectLst/>
              </a:rPr>
              <a:t>' set of packages for increasing productivity</a:t>
            </a:r>
            <a:endParaRPr lang="en-US" dirty="0"/>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106</a:t>
            </a:fld>
            <a:endParaRPr lang="en-US"/>
          </a:p>
        </p:txBody>
      </p:sp>
      <p:pic>
        <p:nvPicPr>
          <p:cNvPr id="8" name="Picture 7" descr="A book cover with a black background&#10;&#10;Description automatically generated">
            <a:extLst>
              <a:ext uri="{FF2B5EF4-FFF2-40B4-BE49-F238E27FC236}">
                <a16:creationId xmlns:a16="http://schemas.microsoft.com/office/drawing/2014/main" id="{1D4FA533-AC54-6A8E-5C3C-B2F7BE51CE85}"/>
              </a:ext>
            </a:extLst>
          </p:cNvPr>
          <p:cNvPicPr>
            <a:picLocks noChangeAspect="1"/>
          </p:cNvPicPr>
          <p:nvPr/>
        </p:nvPicPr>
        <p:blipFill>
          <a:blip r:embed="rId2"/>
          <a:stretch>
            <a:fillRect/>
          </a:stretch>
        </p:blipFill>
        <p:spPr>
          <a:xfrm>
            <a:off x="8026631" y="1513065"/>
            <a:ext cx="2801519" cy="4220736"/>
          </a:xfrm>
          <a:prstGeom prst="rect">
            <a:avLst/>
          </a:prstGeom>
        </p:spPr>
      </p:pic>
    </p:spTree>
    <p:extLst>
      <p:ext uri="{BB962C8B-B14F-4D97-AF65-F5344CB8AC3E}">
        <p14:creationId xmlns:p14="http://schemas.microsoft.com/office/powerpoint/2010/main" val="80609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02 - Tibbles</a:t>
            </a:r>
          </a:p>
        </p:txBody>
      </p:sp>
      <p:sp>
        <p:nvSpPr>
          <p:cNvPr id="5" name="Slide Number Placeholder 4"/>
          <p:cNvSpPr>
            <a:spLocks noGrp="1"/>
          </p:cNvSpPr>
          <p:nvPr>
            <p:ph type="sldNum" sz="quarter" idx="12"/>
          </p:nvPr>
        </p:nvSpPr>
        <p:spPr/>
        <p:txBody>
          <a:bodyPr/>
          <a:lstStyle/>
          <a:p>
            <a:fld id="{85C893B6-8239-B544-860F-8E6624F3670C}" type="slidenum">
              <a:rPr lang="en-US" smtClean="0"/>
              <a:t>11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4" name="Picture 3" descr="A picture containing text, font, screenshot, white&#10;&#10;Description automatically generated">
            <a:extLst>
              <a:ext uri="{FF2B5EF4-FFF2-40B4-BE49-F238E27FC236}">
                <a16:creationId xmlns:a16="http://schemas.microsoft.com/office/drawing/2014/main" id="{575BF0C7-3EA0-523D-2F68-FCDEEEA9F408}"/>
              </a:ext>
            </a:extLst>
          </p:cNvPr>
          <p:cNvPicPr>
            <a:picLocks noChangeAspect="1"/>
          </p:cNvPicPr>
          <p:nvPr/>
        </p:nvPicPr>
        <p:blipFill>
          <a:blip r:embed="rId4"/>
          <a:stretch>
            <a:fillRect/>
          </a:stretch>
        </p:blipFill>
        <p:spPr>
          <a:xfrm>
            <a:off x="2420814" y="228673"/>
            <a:ext cx="7499807" cy="2303512"/>
          </a:xfrm>
          <a:prstGeom prst="rect">
            <a:avLst/>
          </a:prstGeom>
        </p:spPr>
      </p:pic>
    </p:spTree>
    <p:extLst>
      <p:ext uri="{BB962C8B-B14F-4D97-AF65-F5344CB8AC3E}">
        <p14:creationId xmlns:p14="http://schemas.microsoft.com/office/powerpoint/2010/main" val="87047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12</a:t>
            </a:fld>
            <a:endParaRPr lang="en-US"/>
          </a:p>
        </p:txBody>
      </p:sp>
      <p:graphicFrame>
        <p:nvGraphicFramePr>
          <p:cNvPr id="3" name="Table 5">
            <a:extLst>
              <a:ext uri="{FF2B5EF4-FFF2-40B4-BE49-F238E27FC236}">
                <a16:creationId xmlns:a16="http://schemas.microsoft.com/office/drawing/2014/main" id="{121E1B95-E311-77CD-D332-3ED0047756F8}"/>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highlight>
                            <a:srgbClr val="FFFF00"/>
                          </a:highlight>
                        </a:rPr>
                        <a:t>Storing data using data frames / </a:t>
                      </a:r>
                      <a:r>
                        <a:rPr lang="en-US" sz="1800" dirty="0" err="1">
                          <a:solidFill>
                            <a:schemeClr val="tx1"/>
                          </a:solidFill>
                          <a:highlight>
                            <a:srgbClr val="FFFF00"/>
                          </a:highlight>
                        </a:rPr>
                        <a:t>tibbles</a:t>
                      </a:r>
                      <a:endParaRPr lang="en-US" sz="1800" dirty="0">
                        <a:solidFill>
                          <a:schemeClr val="tx1"/>
                        </a:solidFill>
                        <a:highlight>
                          <a:srgbClr val="FFFF00"/>
                        </a:highlight>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255815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Data Frames/Tibbles</a:t>
            </a:r>
          </a:p>
        </p:txBody>
      </p:sp>
      <p:sp>
        <p:nvSpPr>
          <p:cNvPr id="3" name="Content Placeholder 2"/>
          <p:cNvSpPr>
            <a:spLocks noGrp="1"/>
          </p:cNvSpPr>
          <p:nvPr>
            <p:ph sz="half" idx="1"/>
          </p:nvPr>
        </p:nvSpPr>
        <p:spPr>
          <a:xfrm>
            <a:off x="609600" y="1600201"/>
            <a:ext cx="3208638" cy="4525963"/>
          </a:xfrm>
        </p:spPr>
        <p:txBody>
          <a:bodyPr>
            <a:normAutofit/>
          </a:bodyPr>
          <a:lstStyle/>
          <a:p>
            <a:r>
              <a:rPr lang="en-US" dirty="0"/>
              <a:t>The most common way of storing data in R</a:t>
            </a:r>
          </a:p>
          <a:p>
            <a:r>
              <a:rPr lang="en-US" dirty="0"/>
              <a:t>A two-dimensional structure, with rows (observations) and columns (variables)</a:t>
            </a:r>
          </a:p>
        </p:txBody>
      </p:sp>
      <p:sp>
        <p:nvSpPr>
          <p:cNvPr id="4" name="Slide Number Placeholder 3"/>
          <p:cNvSpPr>
            <a:spLocks noGrp="1"/>
          </p:cNvSpPr>
          <p:nvPr>
            <p:ph type="sldNum" sz="quarter" idx="12"/>
          </p:nvPr>
        </p:nvSpPr>
        <p:spPr/>
        <p:txBody>
          <a:bodyPr/>
          <a:lstStyle/>
          <a:p>
            <a:fld id="{85C893B6-8239-B544-860F-8E6624F3670C}" type="slidenum">
              <a:rPr lang="en-US" smtClean="0"/>
              <a:t>13</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DAA6035C-AA8A-F841-9E9D-A6B2C736DD38}"/>
              </a:ext>
            </a:extLst>
          </p:cNvPr>
          <p:cNvPicPr>
            <a:picLocks noChangeAspect="1"/>
          </p:cNvPicPr>
          <p:nvPr/>
        </p:nvPicPr>
        <p:blipFill>
          <a:blip r:embed="rId3"/>
          <a:stretch>
            <a:fillRect/>
          </a:stretch>
        </p:blipFill>
        <p:spPr>
          <a:xfrm>
            <a:off x="4209020" y="1515012"/>
            <a:ext cx="7772400" cy="4696339"/>
          </a:xfrm>
          <a:prstGeom prst="rect">
            <a:avLst/>
          </a:prstGeom>
        </p:spPr>
      </p:pic>
    </p:spTree>
    <p:extLst>
      <p:ext uri="{BB962C8B-B14F-4D97-AF65-F5344CB8AC3E}">
        <p14:creationId xmlns:p14="http://schemas.microsoft.com/office/powerpoint/2010/main" val="374512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tibble</a:t>
            </a:r>
            <a:r>
              <a:rPr lang="en-US" dirty="0"/>
              <a:t> abbreviations (variable types)</a:t>
            </a:r>
          </a:p>
        </p:txBody>
      </p:sp>
      <p:sp>
        <p:nvSpPr>
          <p:cNvPr id="4" name="Slide Number Placeholder 3"/>
          <p:cNvSpPr>
            <a:spLocks noGrp="1"/>
          </p:cNvSpPr>
          <p:nvPr>
            <p:ph type="sldNum" sz="quarter" idx="12"/>
          </p:nvPr>
        </p:nvSpPr>
        <p:spPr/>
        <p:txBody>
          <a:bodyPr/>
          <a:lstStyle/>
          <a:p>
            <a:fld id="{85C893B6-8239-B544-860F-8E6624F3670C}" type="slidenum">
              <a:rPr lang="en-US" smtClean="0"/>
              <a:t>14</a:t>
            </a:fld>
            <a:endParaRPr lang="en-US"/>
          </a:p>
        </p:txBody>
      </p:sp>
      <p:graphicFrame>
        <p:nvGraphicFramePr>
          <p:cNvPr id="5" name="Table 4"/>
          <p:cNvGraphicFramePr>
            <a:graphicFrameLocks noGrp="1"/>
          </p:cNvGraphicFramePr>
          <p:nvPr/>
        </p:nvGraphicFramePr>
        <p:xfrm>
          <a:off x="2777067" y="1671638"/>
          <a:ext cx="6671733" cy="4023360"/>
        </p:xfrm>
        <a:graphic>
          <a:graphicData uri="http://schemas.openxmlformats.org/drawingml/2006/table">
            <a:tbl>
              <a:tblPr firstRow="1" bandRow="1">
                <a:tableStyleId>{5C22544A-7EE6-4342-B048-85BDC9FD1C3A}</a:tableStyleId>
              </a:tblPr>
              <a:tblGrid>
                <a:gridCol w="2279509">
                  <a:extLst>
                    <a:ext uri="{9D8B030D-6E8A-4147-A177-3AD203B41FA5}">
                      <a16:colId xmlns:a16="http://schemas.microsoft.com/office/drawing/2014/main" val="20000"/>
                    </a:ext>
                  </a:extLst>
                </a:gridCol>
                <a:gridCol w="4392224">
                  <a:extLst>
                    <a:ext uri="{9D8B030D-6E8A-4147-A177-3AD203B41FA5}">
                      <a16:colId xmlns:a16="http://schemas.microsoft.com/office/drawing/2014/main" val="20001"/>
                    </a:ext>
                  </a:extLst>
                </a:gridCol>
              </a:tblGrid>
              <a:tr h="370840">
                <a:tc>
                  <a:txBody>
                    <a:bodyPr/>
                    <a:lstStyle/>
                    <a:p>
                      <a:r>
                        <a:rPr lang="en-US" sz="2400" dirty="0"/>
                        <a:t>Abbreviation</a:t>
                      </a:r>
                    </a:p>
                  </a:txBody>
                  <a:tcPr/>
                </a:tc>
                <a:tc>
                  <a:txBody>
                    <a:bodyPr/>
                    <a:lstStyle/>
                    <a:p>
                      <a:r>
                        <a:rPr lang="en-US" sz="2400" dirty="0"/>
                        <a:t>Data Type</a:t>
                      </a:r>
                    </a:p>
                  </a:txBody>
                  <a:tcPr/>
                </a:tc>
                <a:extLst>
                  <a:ext uri="{0D108BD9-81ED-4DB2-BD59-A6C34878D82A}">
                    <a16:rowId xmlns:a16="http://schemas.microsoft.com/office/drawing/2014/main" val="10000"/>
                  </a:ext>
                </a:extLst>
              </a:tr>
              <a:tr h="370840">
                <a:tc>
                  <a:txBody>
                    <a:bodyPr/>
                    <a:lstStyle/>
                    <a:p>
                      <a:r>
                        <a:rPr lang="en-US" sz="2400" dirty="0" err="1"/>
                        <a:t>int</a:t>
                      </a:r>
                      <a:endParaRPr lang="en-US" sz="2400" dirty="0"/>
                    </a:p>
                  </a:txBody>
                  <a:tcPr/>
                </a:tc>
                <a:tc>
                  <a:txBody>
                    <a:bodyPr/>
                    <a:lstStyle/>
                    <a:p>
                      <a:r>
                        <a:rPr lang="en-US" sz="2400" dirty="0"/>
                        <a:t>integers</a:t>
                      </a:r>
                    </a:p>
                  </a:txBody>
                  <a:tcPr/>
                </a:tc>
                <a:extLst>
                  <a:ext uri="{0D108BD9-81ED-4DB2-BD59-A6C34878D82A}">
                    <a16:rowId xmlns:a16="http://schemas.microsoft.com/office/drawing/2014/main" val="10001"/>
                  </a:ext>
                </a:extLst>
              </a:tr>
              <a:tr h="370840">
                <a:tc>
                  <a:txBody>
                    <a:bodyPr/>
                    <a:lstStyle/>
                    <a:p>
                      <a:r>
                        <a:rPr lang="en-US" sz="2400" dirty="0" err="1"/>
                        <a:t>dbl</a:t>
                      </a:r>
                      <a:endParaRPr lang="en-US" sz="2400" dirty="0"/>
                    </a:p>
                  </a:txBody>
                  <a:tcPr/>
                </a:tc>
                <a:tc>
                  <a:txBody>
                    <a:bodyPr/>
                    <a:lstStyle/>
                    <a:p>
                      <a:r>
                        <a:rPr lang="en-US" sz="2400" dirty="0"/>
                        <a:t>doubles (real numbers)</a:t>
                      </a:r>
                    </a:p>
                  </a:txBody>
                  <a:tcPr/>
                </a:tc>
                <a:extLst>
                  <a:ext uri="{0D108BD9-81ED-4DB2-BD59-A6C34878D82A}">
                    <a16:rowId xmlns:a16="http://schemas.microsoft.com/office/drawing/2014/main" val="10002"/>
                  </a:ext>
                </a:extLst>
              </a:tr>
              <a:tr h="370840">
                <a:tc>
                  <a:txBody>
                    <a:bodyPr/>
                    <a:lstStyle/>
                    <a:p>
                      <a:r>
                        <a:rPr lang="en-US" sz="2400" dirty="0" err="1"/>
                        <a:t>chr</a:t>
                      </a:r>
                      <a:endParaRPr lang="en-US" sz="2400" dirty="0"/>
                    </a:p>
                  </a:txBody>
                  <a:tcPr/>
                </a:tc>
                <a:tc>
                  <a:txBody>
                    <a:bodyPr/>
                    <a:lstStyle/>
                    <a:p>
                      <a:r>
                        <a:rPr lang="en-US" sz="2400" dirty="0"/>
                        <a:t>character vectors (strings</a:t>
                      </a:r>
                    </a:p>
                  </a:txBody>
                  <a:tcPr/>
                </a:tc>
                <a:extLst>
                  <a:ext uri="{0D108BD9-81ED-4DB2-BD59-A6C34878D82A}">
                    <a16:rowId xmlns:a16="http://schemas.microsoft.com/office/drawing/2014/main" val="10003"/>
                  </a:ext>
                </a:extLst>
              </a:tr>
              <a:tr h="370840">
                <a:tc>
                  <a:txBody>
                    <a:bodyPr/>
                    <a:lstStyle/>
                    <a:p>
                      <a:r>
                        <a:rPr lang="en-US" sz="2400" dirty="0" err="1"/>
                        <a:t>dttm</a:t>
                      </a:r>
                      <a:r>
                        <a:rPr lang="en-US" sz="2400" dirty="0"/>
                        <a:t> </a:t>
                      </a:r>
                    </a:p>
                  </a:txBody>
                  <a:tcPr/>
                </a:tc>
                <a:tc>
                  <a:txBody>
                    <a:bodyPr/>
                    <a:lstStyle/>
                    <a:p>
                      <a:r>
                        <a:rPr lang="en-US" sz="2400" dirty="0"/>
                        <a:t>date-times</a:t>
                      </a:r>
                    </a:p>
                  </a:txBody>
                  <a:tcPr/>
                </a:tc>
                <a:extLst>
                  <a:ext uri="{0D108BD9-81ED-4DB2-BD59-A6C34878D82A}">
                    <a16:rowId xmlns:a16="http://schemas.microsoft.com/office/drawing/2014/main" val="10004"/>
                  </a:ext>
                </a:extLst>
              </a:tr>
              <a:tr h="370840">
                <a:tc>
                  <a:txBody>
                    <a:bodyPr/>
                    <a:lstStyle/>
                    <a:p>
                      <a:r>
                        <a:rPr lang="en-US" sz="2400" dirty="0" err="1"/>
                        <a:t>lgl</a:t>
                      </a:r>
                      <a:endParaRPr lang="en-US" sz="2400" dirty="0"/>
                    </a:p>
                  </a:txBody>
                  <a:tcPr/>
                </a:tc>
                <a:tc>
                  <a:txBody>
                    <a:bodyPr/>
                    <a:lstStyle/>
                    <a:p>
                      <a:r>
                        <a:rPr lang="en-US" sz="2400" dirty="0"/>
                        <a:t>logical </a:t>
                      </a:r>
                    </a:p>
                  </a:txBody>
                  <a:tcPr/>
                </a:tc>
                <a:extLst>
                  <a:ext uri="{0D108BD9-81ED-4DB2-BD59-A6C34878D82A}">
                    <a16:rowId xmlns:a16="http://schemas.microsoft.com/office/drawing/2014/main" val="10005"/>
                  </a:ext>
                </a:extLst>
              </a:tr>
              <a:tr h="370840">
                <a:tc>
                  <a:txBody>
                    <a:bodyPr/>
                    <a:lstStyle/>
                    <a:p>
                      <a:r>
                        <a:rPr lang="en-US" sz="2400" dirty="0" err="1"/>
                        <a:t>fctr</a:t>
                      </a:r>
                      <a:r>
                        <a:rPr lang="en-US" sz="2400" dirty="0"/>
                        <a:t> </a:t>
                      </a:r>
                    </a:p>
                  </a:txBody>
                  <a:tcPr/>
                </a:tc>
                <a:tc>
                  <a:txBody>
                    <a:bodyPr/>
                    <a:lstStyle/>
                    <a:p>
                      <a:r>
                        <a:rPr lang="en-US" sz="2400" dirty="0"/>
                        <a:t>factor (categorical</a:t>
                      </a:r>
                      <a:r>
                        <a:rPr lang="en-US" sz="2400" baseline="0" dirty="0"/>
                        <a:t> variables with fixed possible values)</a:t>
                      </a:r>
                      <a:endParaRPr lang="en-US" sz="2400" dirty="0"/>
                    </a:p>
                  </a:txBody>
                  <a:tcPr/>
                </a:tc>
                <a:extLst>
                  <a:ext uri="{0D108BD9-81ED-4DB2-BD59-A6C34878D82A}">
                    <a16:rowId xmlns:a16="http://schemas.microsoft.com/office/drawing/2014/main" val="10006"/>
                  </a:ext>
                </a:extLst>
              </a:tr>
              <a:tr h="370840">
                <a:tc>
                  <a:txBody>
                    <a:bodyPr/>
                    <a:lstStyle/>
                    <a:p>
                      <a:r>
                        <a:rPr lang="en-US" sz="2400" dirty="0"/>
                        <a:t>date </a:t>
                      </a:r>
                    </a:p>
                  </a:txBody>
                  <a:tcPr/>
                </a:tc>
                <a:tc>
                  <a:txBody>
                    <a:bodyPr/>
                    <a:lstStyle/>
                    <a:p>
                      <a:r>
                        <a:rPr lang="en-US" sz="2400" dirty="0"/>
                        <a:t>dates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9261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A301-C365-1112-F9FF-A18E528C927C}"/>
              </a:ext>
            </a:extLst>
          </p:cNvPr>
          <p:cNvSpPr>
            <a:spLocks noGrp="1"/>
          </p:cNvSpPr>
          <p:nvPr>
            <p:ph type="title"/>
          </p:nvPr>
        </p:nvSpPr>
        <p:spPr/>
        <p:txBody>
          <a:bodyPr>
            <a:normAutofit fontScale="90000"/>
          </a:bodyPr>
          <a:lstStyle/>
          <a:p>
            <a:r>
              <a:rPr lang="en-US" dirty="0"/>
              <a:t>In the computer’s memory, just like a spreadsheet</a:t>
            </a:r>
          </a:p>
        </p:txBody>
      </p:sp>
      <p:sp>
        <p:nvSpPr>
          <p:cNvPr id="3" name="Slide Number Placeholder 2">
            <a:extLst>
              <a:ext uri="{FF2B5EF4-FFF2-40B4-BE49-F238E27FC236}">
                <a16:creationId xmlns:a16="http://schemas.microsoft.com/office/drawing/2014/main" id="{A0C92B49-BD14-5FA8-4DC4-F506CB0888A3}"/>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5" name="Picture 4" descr="A screenshot of a computer&#10;&#10;Description automatically generated">
            <a:extLst>
              <a:ext uri="{FF2B5EF4-FFF2-40B4-BE49-F238E27FC236}">
                <a16:creationId xmlns:a16="http://schemas.microsoft.com/office/drawing/2014/main" id="{B0A658EB-FCBF-4909-20B9-04A1609C2442}"/>
              </a:ext>
            </a:extLst>
          </p:cNvPr>
          <p:cNvPicPr>
            <a:picLocks noChangeAspect="1"/>
          </p:cNvPicPr>
          <p:nvPr/>
        </p:nvPicPr>
        <p:blipFill>
          <a:blip r:embed="rId2"/>
          <a:stretch>
            <a:fillRect/>
          </a:stretch>
        </p:blipFill>
        <p:spPr>
          <a:xfrm>
            <a:off x="2870369" y="1417638"/>
            <a:ext cx="6451262" cy="4646127"/>
          </a:xfrm>
          <a:prstGeom prst="rect">
            <a:avLst/>
          </a:prstGeom>
        </p:spPr>
      </p:pic>
    </p:spTree>
    <p:extLst>
      <p:ext uri="{BB962C8B-B14F-4D97-AF65-F5344CB8AC3E}">
        <p14:creationId xmlns:p14="http://schemas.microsoft.com/office/powerpoint/2010/main" val="3163336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54A2-1757-235A-F987-6EB5F4898252}"/>
              </a:ext>
            </a:extLst>
          </p:cNvPr>
          <p:cNvSpPr>
            <a:spLocks noGrp="1"/>
          </p:cNvSpPr>
          <p:nvPr>
            <p:ph type="title"/>
          </p:nvPr>
        </p:nvSpPr>
        <p:spPr/>
        <p:txBody>
          <a:bodyPr/>
          <a:lstStyle/>
          <a:p>
            <a:r>
              <a:rPr lang="en-US" dirty="0"/>
              <a:t>The </a:t>
            </a:r>
            <a:r>
              <a:rPr lang="en-US" b="1" dirty="0">
                <a:solidFill>
                  <a:srgbClr val="0432FF"/>
                </a:solidFill>
              </a:rPr>
              <a:t>summary() </a:t>
            </a:r>
            <a:r>
              <a:rPr lang="en-US" dirty="0"/>
              <a:t>function</a:t>
            </a:r>
          </a:p>
        </p:txBody>
      </p:sp>
      <p:sp>
        <p:nvSpPr>
          <p:cNvPr id="3" name="Slide Number Placeholder 2">
            <a:extLst>
              <a:ext uri="{FF2B5EF4-FFF2-40B4-BE49-F238E27FC236}">
                <a16:creationId xmlns:a16="http://schemas.microsoft.com/office/drawing/2014/main" id="{F6707CE5-E5B1-FE84-7A8D-B61726D856DE}"/>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7" name="Picture 6" descr="A screenshot of a computer screen&#10;&#10;Description automatically generated">
            <a:extLst>
              <a:ext uri="{FF2B5EF4-FFF2-40B4-BE49-F238E27FC236}">
                <a16:creationId xmlns:a16="http://schemas.microsoft.com/office/drawing/2014/main" id="{CF07AAB3-2F8C-5B8B-1370-AE23C452F7DE}"/>
              </a:ext>
            </a:extLst>
          </p:cNvPr>
          <p:cNvPicPr>
            <a:picLocks noChangeAspect="1"/>
          </p:cNvPicPr>
          <p:nvPr/>
        </p:nvPicPr>
        <p:blipFill>
          <a:blip r:embed="rId2"/>
          <a:stretch>
            <a:fillRect/>
          </a:stretch>
        </p:blipFill>
        <p:spPr>
          <a:xfrm>
            <a:off x="148796" y="1588358"/>
            <a:ext cx="11574090" cy="4033966"/>
          </a:xfrm>
          <a:prstGeom prst="rect">
            <a:avLst/>
          </a:prstGeom>
        </p:spPr>
      </p:pic>
    </p:spTree>
    <p:extLst>
      <p:ext uri="{BB962C8B-B14F-4D97-AF65-F5344CB8AC3E}">
        <p14:creationId xmlns:p14="http://schemas.microsoft.com/office/powerpoint/2010/main" val="388717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FBA7-E798-F541-91C1-3860A5F2AE5C}"/>
              </a:ext>
            </a:extLst>
          </p:cNvPr>
          <p:cNvSpPr>
            <a:spLocks noGrp="1"/>
          </p:cNvSpPr>
          <p:nvPr>
            <p:ph type="title"/>
          </p:nvPr>
        </p:nvSpPr>
        <p:spPr/>
        <p:txBody>
          <a:bodyPr/>
          <a:lstStyle/>
          <a:p>
            <a:r>
              <a:rPr lang="en-US" b="1" dirty="0">
                <a:solidFill>
                  <a:srgbClr val="00B050"/>
                </a:solidFill>
              </a:rPr>
              <a:t>Challenge 3.1</a:t>
            </a:r>
          </a:p>
        </p:txBody>
      </p:sp>
      <p:sp>
        <p:nvSpPr>
          <p:cNvPr id="3" name="Content Placeholder 2">
            <a:extLst>
              <a:ext uri="{FF2B5EF4-FFF2-40B4-BE49-F238E27FC236}">
                <a16:creationId xmlns:a16="http://schemas.microsoft.com/office/drawing/2014/main" id="{56DDB9A5-9667-4147-A06B-FA910364E95C}"/>
              </a:ext>
            </a:extLst>
          </p:cNvPr>
          <p:cNvSpPr>
            <a:spLocks noGrp="1"/>
          </p:cNvSpPr>
          <p:nvPr>
            <p:ph idx="1"/>
          </p:nvPr>
        </p:nvSpPr>
        <p:spPr/>
        <p:txBody>
          <a:bodyPr/>
          <a:lstStyle/>
          <a:p>
            <a:r>
              <a:rPr lang="en-US" dirty="0"/>
              <a:t>Explore some of the following </a:t>
            </a:r>
            <a:r>
              <a:rPr lang="en-US" dirty="0" err="1"/>
              <a:t>tibbles</a:t>
            </a:r>
            <a:r>
              <a:rPr lang="en-US" dirty="0"/>
              <a:t> in R</a:t>
            </a:r>
          </a:p>
          <a:p>
            <a:pPr lvl="1"/>
            <a:r>
              <a:rPr lang="en-US" dirty="0"/>
              <a:t>mpg (ggplot2)</a:t>
            </a:r>
          </a:p>
          <a:p>
            <a:pPr lvl="1"/>
            <a:r>
              <a:rPr lang="en-US" dirty="0"/>
              <a:t>diamonds (ggplot2)</a:t>
            </a:r>
          </a:p>
          <a:p>
            <a:pPr lvl="1"/>
            <a:r>
              <a:rPr lang="en-US" dirty="0"/>
              <a:t>observations (aimsir17)</a:t>
            </a:r>
          </a:p>
          <a:p>
            <a:pPr lvl="1"/>
            <a:r>
              <a:rPr lang="en-US" dirty="0"/>
              <a:t>eirgrid17 (aimsir17)</a:t>
            </a:r>
          </a:p>
          <a:p>
            <a:pPr lvl="1"/>
            <a:r>
              <a:rPr lang="en-US" dirty="0"/>
              <a:t>stations (aimsir17)</a:t>
            </a:r>
          </a:p>
        </p:txBody>
      </p:sp>
      <p:sp>
        <p:nvSpPr>
          <p:cNvPr id="4" name="Slide Number Placeholder 3">
            <a:extLst>
              <a:ext uri="{FF2B5EF4-FFF2-40B4-BE49-F238E27FC236}">
                <a16:creationId xmlns:a16="http://schemas.microsoft.com/office/drawing/2014/main" id="{39AF14A5-2F03-CA48-968A-BC05D9BD24F0}"/>
              </a:ext>
            </a:extLst>
          </p:cNvPr>
          <p:cNvSpPr>
            <a:spLocks noGrp="1"/>
          </p:cNvSpPr>
          <p:nvPr>
            <p:ph type="sldNum" sz="quarter" idx="12"/>
          </p:nvPr>
        </p:nvSpPr>
        <p:spPr/>
        <p:txBody>
          <a:bodyPr/>
          <a:lstStyle/>
          <a:p>
            <a:fld id="{85C893B6-8239-B544-860F-8E6624F3670C}" type="slidenum">
              <a:rPr lang="en-US" smtClean="0"/>
              <a:t>17</a:t>
            </a:fld>
            <a:endParaRPr lang="en-US"/>
          </a:p>
        </p:txBody>
      </p:sp>
    </p:spTree>
    <p:extLst>
      <p:ext uri="{BB962C8B-B14F-4D97-AF65-F5344CB8AC3E}">
        <p14:creationId xmlns:p14="http://schemas.microsoft.com/office/powerpoint/2010/main" val="933432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03 – ggplot2</a:t>
            </a:r>
          </a:p>
        </p:txBody>
      </p:sp>
      <p:sp>
        <p:nvSpPr>
          <p:cNvPr id="5" name="Slide Number Placeholder 4"/>
          <p:cNvSpPr>
            <a:spLocks noGrp="1"/>
          </p:cNvSpPr>
          <p:nvPr>
            <p:ph type="sldNum" sz="quarter" idx="12"/>
          </p:nvPr>
        </p:nvSpPr>
        <p:spPr/>
        <p:txBody>
          <a:bodyPr/>
          <a:lstStyle/>
          <a:p>
            <a:fld id="{85C893B6-8239-B544-860F-8E6624F3670C}" type="slidenum">
              <a:rPr lang="en-US" smtClean="0"/>
              <a:t>18</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178434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19</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highlight>
                            <a:srgbClr val="FFFF00"/>
                          </a:highlight>
                        </a:rPr>
                        <a:t>Visualisation</a:t>
                      </a:r>
                      <a:r>
                        <a:rPr lang="en-US" sz="1800" dirty="0">
                          <a:solidFill>
                            <a:schemeClr val="tx1"/>
                          </a:solidFill>
                          <a:highlight>
                            <a:srgbClr val="FFFF00"/>
                          </a:highlight>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3857122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–Jim Duggan</a:t>
            </a:r>
          </a:p>
        </p:txBody>
      </p:sp>
      <p:sp>
        <p:nvSpPr>
          <p:cNvPr id="8" name="Content Placeholder 4">
            <a:extLst>
              <a:ext uri="{FF2B5EF4-FFF2-40B4-BE49-F238E27FC236}">
                <a16:creationId xmlns:a16="http://schemas.microsoft.com/office/drawing/2014/main" id="{86EEA410-9CE7-C84D-AF5C-A89B959BEBFC}"/>
              </a:ext>
            </a:extLst>
          </p:cNvPr>
          <p:cNvSpPr>
            <a:spLocks noGrp="1"/>
          </p:cNvSpPr>
          <p:nvPr>
            <p:ph idx="1"/>
          </p:nvPr>
        </p:nvSpPr>
        <p:spPr>
          <a:xfrm>
            <a:off x="609600" y="1600201"/>
            <a:ext cx="5486400" cy="4525963"/>
          </a:xfrm>
        </p:spPr>
        <p:txBody>
          <a:bodyPr>
            <a:normAutofit/>
          </a:bodyPr>
          <a:lstStyle/>
          <a:p>
            <a:r>
              <a:rPr lang="en-US" dirty="0"/>
              <a:t>Lectures in</a:t>
            </a:r>
          </a:p>
          <a:p>
            <a:pPr lvl="1"/>
            <a:r>
              <a:rPr lang="en-US" dirty="0"/>
              <a:t>Programming (R, MATLAB),</a:t>
            </a:r>
          </a:p>
          <a:p>
            <a:pPr lvl="1"/>
            <a:r>
              <a:rPr lang="en-US" dirty="0"/>
              <a:t>Modelling &amp; Simulation</a:t>
            </a:r>
          </a:p>
          <a:p>
            <a:r>
              <a:rPr lang="en-US" dirty="0"/>
              <a:t>Research interests:</a:t>
            </a:r>
          </a:p>
          <a:p>
            <a:pPr lvl="1"/>
            <a:r>
              <a:rPr lang="en-US" dirty="0"/>
              <a:t>System Dynamics</a:t>
            </a:r>
          </a:p>
          <a:p>
            <a:pPr lvl="1"/>
            <a:r>
              <a:rPr lang="en-US" dirty="0"/>
              <a:t>Computational Epidemiology</a:t>
            </a:r>
          </a:p>
          <a:p>
            <a:pPr lvl="1"/>
            <a:r>
              <a:rPr lang="en-US" dirty="0"/>
              <a:t>Data Science</a:t>
            </a:r>
          </a:p>
        </p:txBody>
      </p:sp>
      <p:sp>
        <p:nvSpPr>
          <p:cNvPr id="4" name="Slide Number Placeholder 3"/>
          <p:cNvSpPr>
            <a:spLocks noGrp="1"/>
          </p:cNvSpPr>
          <p:nvPr>
            <p:ph type="sldNum" sz="quarter" idx="12"/>
          </p:nvPr>
        </p:nvSpPr>
        <p:spPr/>
        <p:txBody>
          <a:bodyPr/>
          <a:lstStyle/>
          <a:p>
            <a:fld id="{85C893B6-8239-B544-860F-8E6624F3670C}" type="slidenum">
              <a:rPr lang="en-US" smtClean="0"/>
              <a:t>2</a:t>
            </a:fld>
            <a:endParaRPr lang="en-US"/>
          </a:p>
        </p:txBody>
      </p:sp>
      <p:pic>
        <p:nvPicPr>
          <p:cNvPr id="5" name="Picture 4" descr="Graphical user interface, application, Teams&#10;&#10;Description automatically generated">
            <a:extLst>
              <a:ext uri="{FF2B5EF4-FFF2-40B4-BE49-F238E27FC236}">
                <a16:creationId xmlns:a16="http://schemas.microsoft.com/office/drawing/2014/main" id="{F4ACD6DB-BFE8-A745-97A7-3056E2A077DE}"/>
              </a:ext>
            </a:extLst>
          </p:cNvPr>
          <p:cNvPicPr>
            <a:picLocks noChangeAspect="1"/>
          </p:cNvPicPr>
          <p:nvPr/>
        </p:nvPicPr>
        <p:blipFill>
          <a:blip r:embed="rId3"/>
          <a:stretch>
            <a:fillRect/>
          </a:stretch>
        </p:blipFill>
        <p:spPr>
          <a:xfrm>
            <a:off x="5944496" y="1786970"/>
            <a:ext cx="6046408" cy="3415864"/>
          </a:xfrm>
          <a:prstGeom prst="rect">
            <a:avLst/>
          </a:prstGeom>
        </p:spPr>
      </p:pic>
      <p:sp>
        <p:nvSpPr>
          <p:cNvPr id="10" name="Rectangle 9">
            <a:extLst>
              <a:ext uri="{FF2B5EF4-FFF2-40B4-BE49-F238E27FC236}">
                <a16:creationId xmlns:a16="http://schemas.microsoft.com/office/drawing/2014/main" id="{ECCA0364-68B9-4A48-B900-BE1805DB1A1D}"/>
              </a:ext>
            </a:extLst>
          </p:cNvPr>
          <p:cNvSpPr/>
          <p:nvPr/>
        </p:nvSpPr>
        <p:spPr>
          <a:xfrm>
            <a:off x="6287826" y="5572166"/>
            <a:ext cx="6973614" cy="369332"/>
          </a:xfrm>
          <a:prstGeom prst="rect">
            <a:avLst/>
          </a:prstGeom>
        </p:spPr>
        <p:txBody>
          <a:bodyPr wrap="square">
            <a:spAutoFit/>
          </a:bodyPr>
          <a:lstStyle/>
          <a:p>
            <a:r>
              <a:rPr lang="en-US" dirty="0">
                <a:hlinkClick r:id="rId4"/>
              </a:rPr>
              <a:t>https://education.rstudio.com/trainers/people/duggan+jim/</a:t>
            </a:r>
            <a:r>
              <a:rPr lang="en-US" dirty="0"/>
              <a:t> </a:t>
            </a:r>
          </a:p>
        </p:txBody>
      </p:sp>
      <p:pic>
        <p:nvPicPr>
          <p:cNvPr id="13" name="Picture 12" descr="CoverImage.tiff">
            <a:extLst>
              <a:ext uri="{FF2B5EF4-FFF2-40B4-BE49-F238E27FC236}">
                <a16:creationId xmlns:a16="http://schemas.microsoft.com/office/drawing/2014/main" id="{90ECDF8B-79C4-C149-99C3-38D3759FF1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3473" y="246387"/>
            <a:ext cx="767430" cy="1154394"/>
          </a:xfrm>
          <a:prstGeom prst="rect">
            <a:avLst/>
          </a:prstGeom>
        </p:spPr>
      </p:pic>
      <p:sp>
        <p:nvSpPr>
          <p:cNvPr id="6" name="Rectangle 5">
            <a:extLst>
              <a:ext uri="{FF2B5EF4-FFF2-40B4-BE49-F238E27FC236}">
                <a16:creationId xmlns:a16="http://schemas.microsoft.com/office/drawing/2014/main" id="{D79D9B94-D645-C245-96FC-B5CFF2D14708}"/>
              </a:ext>
            </a:extLst>
          </p:cNvPr>
          <p:cNvSpPr/>
          <p:nvPr/>
        </p:nvSpPr>
        <p:spPr>
          <a:xfrm>
            <a:off x="7853495" y="5941498"/>
            <a:ext cx="3224409" cy="369332"/>
          </a:xfrm>
          <a:prstGeom prst="rect">
            <a:avLst/>
          </a:prstGeom>
        </p:spPr>
        <p:txBody>
          <a:bodyPr wrap="none">
            <a:spAutoFit/>
          </a:bodyPr>
          <a:lstStyle/>
          <a:p>
            <a:r>
              <a:rPr lang="en-US" dirty="0">
                <a:hlinkClick r:id="rId6"/>
              </a:rPr>
              <a:t>https://twitter.com/_jimduggan</a:t>
            </a:r>
            <a:r>
              <a:rPr lang="en-US" dirty="0"/>
              <a:t> </a:t>
            </a:r>
          </a:p>
        </p:txBody>
      </p:sp>
      <p:pic>
        <p:nvPicPr>
          <p:cNvPr id="3" name="Picture 2" descr="A person in a suit smiling&#10;&#10;Description automatically generated">
            <a:extLst>
              <a:ext uri="{FF2B5EF4-FFF2-40B4-BE49-F238E27FC236}">
                <a16:creationId xmlns:a16="http://schemas.microsoft.com/office/drawing/2014/main" id="{A4C2D91C-4D06-7062-91C3-29D202901F61}"/>
              </a:ext>
            </a:extLst>
          </p:cNvPr>
          <p:cNvPicPr>
            <a:picLocks noChangeAspect="1"/>
          </p:cNvPicPr>
          <p:nvPr/>
        </p:nvPicPr>
        <p:blipFill>
          <a:blip r:embed="rId7"/>
          <a:stretch>
            <a:fillRect/>
          </a:stretch>
        </p:blipFill>
        <p:spPr>
          <a:xfrm>
            <a:off x="9984828" y="246387"/>
            <a:ext cx="1093076" cy="1117433"/>
          </a:xfrm>
          <a:prstGeom prst="rect">
            <a:avLst/>
          </a:prstGeom>
        </p:spPr>
      </p:pic>
    </p:spTree>
    <p:extLst>
      <p:ext uri="{BB962C8B-B14F-4D97-AF65-F5344CB8AC3E}">
        <p14:creationId xmlns:p14="http://schemas.microsoft.com/office/powerpoint/2010/main" val="32464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sp>
        <p:nvSpPr>
          <p:cNvPr id="6" name="Content Placeholder 5"/>
          <p:cNvSpPr>
            <a:spLocks noGrp="1"/>
          </p:cNvSpPr>
          <p:nvPr>
            <p:ph idx="1"/>
          </p:nvPr>
        </p:nvSpPr>
        <p:spPr>
          <a:xfrm>
            <a:off x="858644" y="1504790"/>
            <a:ext cx="9775902" cy="1624723"/>
          </a:xfrm>
        </p:spPr>
        <p:txBody>
          <a:bodyPr>
            <a:normAutofit fontScale="92500"/>
          </a:bodyPr>
          <a:lstStyle/>
          <a:p>
            <a:pPr marL="0" indent="0" algn="just">
              <a:buNone/>
            </a:pPr>
            <a:r>
              <a:rPr lang="en-US" dirty="0">
                <a:solidFill>
                  <a:srgbClr val="0000FF"/>
                </a:solidFill>
              </a:rPr>
              <a:t>“Data exploration is the art of looking at your data, rapidly generating hypotheses, quickly testing them, then repeating again and again and again.” (Wickham and </a:t>
            </a:r>
            <a:r>
              <a:rPr lang="en-US" dirty="0" err="1">
                <a:solidFill>
                  <a:srgbClr val="0000FF"/>
                </a:solidFill>
              </a:rPr>
              <a:t>Grolemund</a:t>
            </a:r>
            <a:r>
              <a:rPr lang="en-US" dirty="0">
                <a:solidFill>
                  <a:srgbClr val="0000FF"/>
                </a:solidFill>
              </a:rPr>
              <a:t> 2017).</a:t>
            </a:r>
          </a:p>
        </p:txBody>
      </p:sp>
      <p:sp>
        <p:nvSpPr>
          <p:cNvPr id="5" name="Slide Number Placeholder 4"/>
          <p:cNvSpPr>
            <a:spLocks noGrp="1"/>
          </p:cNvSpPr>
          <p:nvPr>
            <p:ph type="sldNum" sz="quarter" idx="12"/>
          </p:nvPr>
        </p:nvSpPr>
        <p:spPr/>
        <p:txBody>
          <a:bodyPr/>
          <a:lstStyle/>
          <a:p>
            <a:fld id="{85C893B6-8239-B544-860F-8E6624F3670C}" type="slidenum">
              <a:rPr lang="en-US" smtClean="0"/>
              <a:t>20</a:t>
            </a:fld>
            <a:endParaRPr lang="en-US"/>
          </a:p>
        </p:txBody>
      </p:sp>
      <p:pic>
        <p:nvPicPr>
          <p:cNvPr id="7" name="Picture 6" descr="data-science-expl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3428122"/>
            <a:ext cx="8082217" cy="2970254"/>
          </a:xfrm>
          <a:prstGeom prst="rect">
            <a:avLst/>
          </a:prstGeom>
        </p:spPr>
      </p:pic>
    </p:spTree>
    <p:extLst>
      <p:ext uri="{BB962C8B-B14F-4D97-AF65-F5344CB8AC3E}">
        <p14:creationId xmlns:p14="http://schemas.microsoft.com/office/powerpoint/2010/main" val="23379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ggplot2</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21</a:t>
            </a:fld>
            <a:endParaRPr lang="en-US"/>
          </a:p>
        </p:txBody>
      </p:sp>
      <p:pic>
        <p:nvPicPr>
          <p:cNvPr id="7" name="Picture 6" descr="A picture containing text, receipt, number, font&#10;&#10;Description automatically generated">
            <a:extLst>
              <a:ext uri="{FF2B5EF4-FFF2-40B4-BE49-F238E27FC236}">
                <a16:creationId xmlns:a16="http://schemas.microsoft.com/office/drawing/2014/main" id="{80623E1B-8F9E-9AC1-FF36-F72598A51BE2}"/>
              </a:ext>
            </a:extLst>
          </p:cNvPr>
          <p:cNvPicPr>
            <a:picLocks noChangeAspect="1"/>
          </p:cNvPicPr>
          <p:nvPr/>
        </p:nvPicPr>
        <p:blipFill rotWithShape="1">
          <a:blip r:embed="rId2"/>
          <a:srcRect r="48848"/>
          <a:stretch/>
        </p:blipFill>
        <p:spPr>
          <a:xfrm>
            <a:off x="6417571" y="691739"/>
            <a:ext cx="5164829" cy="5474521"/>
          </a:xfrm>
          <a:prstGeom prst="rect">
            <a:avLst/>
          </a:prstGeom>
        </p:spPr>
      </p:pic>
    </p:spTree>
    <p:extLst>
      <p:ext uri="{BB962C8B-B14F-4D97-AF65-F5344CB8AC3E}">
        <p14:creationId xmlns:p14="http://schemas.microsoft.com/office/powerpoint/2010/main" val="3525108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with </a:t>
            </a:r>
            <a:r>
              <a:rPr lang="en-US" b="1" dirty="0">
                <a:solidFill>
                  <a:srgbClr val="0000FF"/>
                </a:solidFill>
              </a:rPr>
              <a:t>ggplot2</a:t>
            </a:r>
          </a:p>
        </p:txBody>
      </p:sp>
      <p:sp>
        <p:nvSpPr>
          <p:cNvPr id="3" name="Content Placeholder 2"/>
          <p:cNvSpPr>
            <a:spLocks noGrp="1"/>
          </p:cNvSpPr>
          <p:nvPr>
            <p:ph idx="1"/>
          </p:nvPr>
        </p:nvSpPr>
        <p:spPr>
          <a:xfrm>
            <a:off x="1981200" y="1417639"/>
            <a:ext cx="8229600" cy="939799"/>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dirty="0">
                <a:solidFill>
                  <a:srgbClr val="0000FF"/>
                </a:solidFill>
              </a:rPr>
              <a:t>“The simple graph has brought more information to the data analyst’s mind that any other device.” – John </a:t>
            </a:r>
            <a:r>
              <a:rPr lang="en-US" sz="2400" dirty="0" err="1">
                <a:solidFill>
                  <a:srgbClr val="0000FF"/>
                </a:solidFill>
              </a:rPr>
              <a:t>Tukey</a:t>
            </a:r>
            <a:r>
              <a:rPr lang="en-US" sz="2400" dirty="0">
                <a:solidFill>
                  <a:srgbClr val="0000FF"/>
                </a:solidFill>
              </a:rPr>
              <a:t> </a:t>
            </a:r>
          </a:p>
        </p:txBody>
      </p:sp>
      <p:sp>
        <p:nvSpPr>
          <p:cNvPr id="4" name="Slide Number Placeholder 3"/>
          <p:cNvSpPr>
            <a:spLocks noGrp="1"/>
          </p:cNvSpPr>
          <p:nvPr>
            <p:ph type="sldNum" sz="quarter" idx="12"/>
          </p:nvPr>
        </p:nvSpPr>
        <p:spPr/>
        <p:txBody>
          <a:bodyPr/>
          <a:lstStyle/>
          <a:p>
            <a:fld id="{85C893B6-8239-B544-860F-8E6624F3670C}" type="slidenum">
              <a:rPr lang="en-US" smtClean="0"/>
              <a:t>22</a:t>
            </a:fld>
            <a:endParaRPr lang="en-US"/>
          </a:p>
        </p:txBody>
      </p:sp>
      <p:pic>
        <p:nvPicPr>
          <p:cNvPr id="9" name="Picture 8" descr="Table&#10;&#10;Description automatically generated">
            <a:extLst>
              <a:ext uri="{FF2B5EF4-FFF2-40B4-BE49-F238E27FC236}">
                <a16:creationId xmlns:a16="http://schemas.microsoft.com/office/drawing/2014/main" id="{A334B5BC-D10A-CE40-985A-5A517818D65B}"/>
              </a:ext>
            </a:extLst>
          </p:cNvPr>
          <p:cNvPicPr>
            <a:picLocks noChangeAspect="1"/>
          </p:cNvPicPr>
          <p:nvPr/>
        </p:nvPicPr>
        <p:blipFill>
          <a:blip r:embed="rId3"/>
          <a:stretch>
            <a:fillRect/>
          </a:stretch>
        </p:blipFill>
        <p:spPr>
          <a:xfrm>
            <a:off x="1903141" y="2490821"/>
            <a:ext cx="7764966" cy="3765339"/>
          </a:xfrm>
          <a:prstGeom prst="rect">
            <a:avLst/>
          </a:prstGeom>
        </p:spPr>
      </p:pic>
    </p:spTree>
    <p:extLst>
      <p:ext uri="{BB962C8B-B14F-4D97-AF65-F5344CB8AC3E}">
        <p14:creationId xmlns:p14="http://schemas.microsoft.com/office/powerpoint/2010/main" val="302396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a:t>
            </a:r>
          </a:p>
        </p:txBody>
      </p:sp>
      <p:sp>
        <p:nvSpPr>
          <p:cNvPr id="3" name="Content Placeholder 2"/>
          <p:cNvSpPr>
            <a:spLocks noGrp="1"/>
          </p:cNvSpPr>
          <p:nvPr>
            <p:ph sz="half" idx="1"/>
          </p:nvPr>
        </p:nvSpPr>
        <p:spPr/>
        <p:txBody>
          <a:bodyPr/>
          <a:lstStyle/>
          <a:p>
            <a:r>
              <a:rPr lang="en-US" dirty="0"/>
              <a:t>Generate a  first graph to help answer the following question:</a:t>
            </a:r>
          </a:p>
          <a:p>
            <a:pPr lvl="1"/>
            <a:r>
              <a:rPr lang="en-US" i="1" dirty="0">
                <a:solidFill>
                  <a:srgbClr val="0000FF"/>
                </a:solidFill>
              </a:rPr>
              <a:t>Do cars with big engines use more fuel than cars with small engines</a:t>
            </a:r>
          </a:p>
          <a:p>
            <a:r>
              <a:rPr lang="en-US" dirty="0"/>
              <a:t>What might the relationship between </a:t>
            </a:r>
            <a:r>
              <a:rPr lang="en-US" dirty="0">
                <a:solidFill>
                  <a:srgbClr val="0000FF"/>
                </a:solidFill>
              </a:rPr>
              <a:t>engine size </a:t>
            </a:r>
            <a:r>
              <a:rPr lang="en-US" dirty="0"/>
              <a:t>and </a:t>
            </a:r>
            <a:r>
              <a:rPr lang="en-US" dirty="0">
                <a:solidFill>
                  <a:srgbClr val="0000FF"/>
                </a:solidFill>
              </a:rPr>
              <a:t>fuel efficiency </a:t>
            </a:r>
            <a:r>
              <a:rPr lang="en-US" dirty="0"/>
              <a:t>look like?</a:t>
            </a:r>
          </a:p>
          <a:p>
            <a:r>
              <a:rPr lang="en-US" dirty="0"/>
              <a:t>Need to draw a scatter plot</a:t>
            </a:r>
          </a:p>
        </p:txBody>
      </p:sp>
      <p:sp>
        <p:nvSpPr>
          <p:cNvPr id="4" name="Slide Number Placeholder 3"/>
          <p:cNvSpPr>
            <a:spLocks noGrp="1"/>
          </p:cNvSpPr>
          <p:nvPr>
            <p:ph type="sldNum" sz="quarter" idx="12"/>
          </p:nvPr>
        </p:nvSpPr>
        <p:spPr/>
        <p:txBody>
          <a:bodyPr/>
          <a:lstStyle/>
          <a:p>
            <a:fld id="{85C893B6-8239-B544-860F-8E6624F3670C}" type="slidenum">
              <a:rPr lang="en-US" smtClean="0"/>
              <a:t>23</a:t>
            </a:fld>
            <a:endParaRPr lang="en-US"/>
          </a:p>
        </p:txBody>
      </p:sp>
      <p:pic>
        <p:nvPicPr>
          <p:cNvPr id="5" name="Picture 4" descr="Table&#10;&#10;Description automatically generated">
            <a:extLst>
              <a:ext uri="{FF2B5EF4-FFF2-40B4-BE49-F238E27FC236}">
                <a16:creationId xmlns:a16="http://schemas.microsoft.com/office/drawing/2014/main" id="{549F1A42-1440-EB27-C7E1-28A1142BF950}"/>
              </a:ext>
            </a:extLst>
          </p:cNvPr>
          <p:cNvPicPr>
            <a:picLocks noChangeAspect="1"/>
          </p:cNvPicPr>
          <p:nvPr/>
        </p:nvPicPr>
        <p:blipFill>
          <a:blip r:embed="rId3"/>
          <a:stretch>
            <a:fillRect/>
          </a:stretch>
        </p:blipFill>
        <p:spPr>
          <a:xfrm>
            <a:off x="6197600" y="1867829"/>
            <a:ext cx="5450794" cy="2643165"/>
          </a:xfrm>
          <a:prstGeom prst="rect">
            <a:avLst/>
          </a:prstGeom>
        </p:spPr>
      </p:pic>
    </p:spTree>
    <p:extLst>
      <p:ext uri="{BB962C8B-B14F-4D97-AF65-F5344CB8AC3E}">
        <p14:creationId xmlns:p14="http://schemas.microsoft.com/office/powerpoint/2010/main" val="20996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FD33BC1-FCB6-13C1-5D61-9488925875E3}"/>
              </a:ext>
            </a:extLst>
          </p:cNvPr>
          <p:cNvPicPr>
            <a:picLocks noChangeAspect="1"/>
          </p:cNvPicPr>
          <p:nvPr/>
        </p:nvPicPr>
        <p:blipFill rotWithShape="1">
          <a:blip r:embed="rId3"/>
          <a:srcRect t="11637"/>
          <a:stretch/>
        </p:blipFill>
        <p:spPr>
          <a:xfrm>
            <a:off x="2230243" y="1098382"/>
            <a:ext cx="6936059" cy="2972006"/>
          </a:xfrm>
          <a:prstGeom prst="rect">
            <a:avLst/>
          </a:prstGeom>
        </p:spPr>
      </p:pic>
      <p:sp>
        <p:nvSpPr>
          <p:cNvPr id="2" name="Title 1"/>
          <p:cNvSpPr>
            <a:spLocks noGrp="1"/>
          </p:cNvSpPr>
          <p:nvPr>
            <p:ph type="title"/>
          </p:nvPr>
        </p:nvSpPr>
        <p:spPr/>
        <p:txBody>
          <a:bodyPr/>
          <a:lstStyle/>
          <a:p>
            <a:r>
              <a:rPr lang="en-US" dirty="0"/>
              <a:t>Selecting data</a:t>
            </a:r>
          </a:p>
        </p:txBody>
      </p:sp>
      <p:sp>
        <p:nvSpPr>
          <p:cNvPr id="3" name="Content Placeholder 2"/>
          <p:cNvSpPr>
            <a:spLocks noGrp="1"/>
          </p:cNvSpPr>
          <p:nvPr>
            <p:ph idx="1"/>
          </p:nvPr>
        </p:nvSpPr>
        <p:spPr>
          <a:xfrm>
            <a:off x="1981200" y="4131733"/>
            <a:ext cx="8229600" cy="1672696"/>
          </a:xfrm>
        </p:spPr>
        <p:txBody>
          <a:bodyPr>
            <a:normAutofit fontScale="92500" lnSpcReduction="20000"/>
          </a:bodyPr>
          <a:lstStyle/>
          <a:p>
            <a:r>
              <a:rPr lang="en-US" dirty="0"/>
              <a:t>Among the variables are:</a:t>
            </a:r>
          </a:p>
          <a:p>
            <a:pPr lvl="1"/>
            <a:r>
              <a:rPr lang="en-US" b="1" dirty="0" err="1">
                <a:solidFill>
                  <a:srgbClr val="0000FF"/>
                </a:solidFill>
              </a:rPr>
              <a:t>displ</a:t>
            </a:r>
            <a:r>
              <a:rPr lang="en-US" dirty="0"/>
              <a:t>, a car’s engine size in </a:t>
            </a:r>
            <a:r>
              <a:rPr lang="en-US" dirty="0" err="1"/>
              <a:t>litres</a:t>
            </a:r>
            <a:endParaRPr lang="en-US" dirty="0"/>
          </a:p>
          <a:p>
            <a:pPr lvl="1"/>
            <a:r>
              <a:rPr lang="en-US" b="1" dirty="0" err="1">
                <a:solidFill>
                  <a:srgbClr val="0000FF"/>
                </a:solidFill>
              </a:rPr>
              <a:t>hwy</a:t>
            </a:r>
            <a:r>
              <a:rPr lang="en-US" dirty="0"/>
              <a:t>, a car’s fuel efficiency on the highway in miles per gallon</a:t>
            </a:r>
          </a:p>
        </p:txBody>
      </p:sp>
      <p:sp>
        <p:nvSpPr>
          <p:cNvPr id="4" name="Slide Number Placeholder 3"/>
          <p:cNvSpPr>
            <a:spLocks noGrp="1"/>
          </p:cNvSpPr>
          <p:nvPr>
            <p:ph type="sldNum" sz="quarter" idx="12"/>
          </p:nvPr>
        </p:nvSpPr>
        <p:spPr/>
        <p:txBody>
          <a:bodyPr/>
          <a:lstStyle/>
          <a:p>
            <a:fld id="{85C893B6-8239-B544-860F-8E6624F3670C}" type="slidenum">
              <a:rPr lang="en-US" smtClean="0"/>
              <a:t>24</a:t>
            </a:fld>
            <a:endParaRPr lang="en-US"/>
          </a:p>
        </p:txBody>
      </p:sp>
      <p:sp>
        <p:nvSpPr>
          <p:cNvPr id="8" name="Rectangle 7"/>
          <p:cNvSpPr/>
          <p:nvPr/>
        </p:nvSpPr>
        <p:spPr>
          <a:xfrm>
            <a:off x="4307263" y="1370336"/>
            <a:ext cx="554669" cy="24460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582828" y="1356293"/>
            <a:ext cx="423747" cy="24460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2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a:t>
            </a:r>
            <a:r>
              <a:rPr lang="en-US" dirty="0" err="1"/>
              <a:t>ggplot</a:t>
            </a:r>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p:cNvPicPr>
            <a:picLocks noChangeAspect="1"/>
          </p:cNvPicPr>
          <p:nvPr/>
        </p:nvPicPr>
        <p:blipFill>
          <a:blip r:embed="rId3"/>
          <a:stretch>
            <a:fillRect/>
          </a:stretch>
        </p:blipFill>
        <p:spPr>
          <a:xfrm>
            <a:off x="1981200" y="1263121"/>
            <a:ext cx="7962404" cy="5070341"/>
          </a:xfrm>
          <a:prstGeom prst="rect">
            <a:avLst/>
          </a:prstGeom>
        </p:spPr>
      </p:pic>
      <p:pic>
        <p:nvPicPr>
          <p:cNvPr id="6" name="Picture 5" descr="Text&#10;&#10;Description automatically generated">
            <a:extLst>
              <a:ext uri="{FF2B5EF4-FFF2-40B4-BE49-F238E27FC236}">
                <a16:creationId xmlns:a16="http://schemas.microsoft.com/office/drawing/2014/main" id="{B189D03C-D7F3-0A9E-1ADC-8A75F9D6A076}"/>
              </a:ext>
            </a:extLst>
          </p:cNvPr>
          <p:cNvPicPr>
            <a:picLocks noChangeAspect="1"/>
          </p:cNvPicPr>
          <p:nvPr/>
        </p:nvPicPr>
        <p:blipFill rotWithShape="1">
          <a:blip r:embed="rId4"/>
          <a:srcRect l="6265"/>
          <a:stretch/>
        </p:blipFill>
        <p:spPr>
          <a:xfrm>
            <a:off x="5151863" y="1417638"/>
            <a:ext cx="4500550" cy="712284"/>
          </a:xfrm>
          <a:prstGeom prst="rect">
            <a:avLst/>
          </a:prstGeom>
        </p:spPr>
      </p:pic>
    </p:spTree>
    <p:extLst>
      <p:ext uri="{BB962C8B-B14F-4D97-AF65-F5344CB8AC3E}">
        <p14:creationId xmlns:p14="http://schemas.microsoft.com/office/powerpoint/2010/main" val="118007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5E62-C447-D0A1-618C-600102F93DEF}"/>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6B2D9B47-CAB0-B443-6399-B8F258204F9B}"/>
              </a:ext>
            </a:extLst>
          </p:cNvPr>
          <p:cNvPicPr>
            <a:picLocks noChangeAspect="1"/>
          </p:cNvPicPr>
          <p:nvPr/>
        </p:nvPicPr>
        <p:blipFill>
          <a:blip r:embed="rId2"/>
          <a:stretch>
            <a:fillRect/>
          </a:stretch>
        </p:blipFill>
        <p:spPr>
          <a:xfrm>
            <a:off x="1350172" y="0"/>
            <a:ext cx="9254065" cy="6346657"/>
          </a:xfrm>
          <a:prstGeom prst="rect">
            <a:avLst/>
          </a:prstGeom>
        </p:spPr>
      </p:pic>
    </p:spTree>
    <p:extLst>
      <p:ext uri="{BB962C8B-B14F-4D97-AF65-F5344CB8AC3E}">
        <p14:creationId xmlns:p14="http://schemas.microsoft.com/office/powerpoint/2010/main" val="1756712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C9C4-2156-8A31-AB92-C23281DF7C73}"/>
              </a:ext>
            </a:extLst>
          </p:cNvPr>
          <p:cNvSpPr>
            <a:spLocks noGrp="1"/>
          </p:cNvSpPr>
          <p:nvPr>
            <p:ph type="title"/>
          </p:nvPr>
        </p:nvSpPr>
        <p:spPr/>
        <p:txBody>
          <a:bodyPr/>
          <a:lstStyle/>
          <a:p>
            <a:r>
              <a:rPr lang="en-US" dirty="0" err="1"/>
              <a:t>Customising</a:t>
            </a:r>
            <a:r>
              <a:rPr lang="en-US" dirty="0"/>
              <a:t> Plot Appearance with </a:t>
            </a:r>
            <a:r>
              <a:rPr lang="en-US" dirty="0">
                <a:solidFill>
                  <a:srgbClr val="0432FF"/>
                </a:solidFill>
              </a:rPr>
              <a:t>lab()</a:t>
            </a:r>
          </a:p>
        </p:txBody>
      </p:sp>
      <p:sp>
        <p:nvSpPr>
          <p:cNvPr id="4" name="Slide Number Placeholder 3">
            <a:extLst>
              <a:ext uri="{FF2B5EF4-FFF2-40B4-BE49-F238E27FC236}">
                <a16:creationId xmlns:a16="http://schemas.microsoft.com/office/drawing/2014/main" id="{1B99656C-FE62-361A-2ABB-D18EBDD5D41B}"/>
              </a:ext>
            </a:extLst>
          </p:cNvPr>
          <p:cNvSpPr>
            <a:spLocks noGrp="1"/>
          </p:cNvSpPr>
          <p:nvPr>
            <p:ph type="sldNum" sz="quarter" idx="12"/>
          </p:nvPr>
        </p:nvSpPr>
        <p:spPr/>
        <p:txBody>
          <a:bodyPr/>
          <a:lstStyle/>
          <a:p>
            <a:fld id="{85C893B6-8239-B544-860F-8E6624F3670C}" type="slidenum">
              <a:rPr lang="en-US" smtClean="0"/>
              <a:t>27</a:t>
            </a:fld>
            <a:endParaRPr lang="en-US"/>
          </a:p>
        </p:txBody>
      </p:sp>
      <p:graphicFrame>
        <p:nvGraphicFramePr>
          <p:cNvPr id="7" name="Table 7">
            <a:extLst>
              <a:ext uri="{FF2B5EF4-FFF2-40B4-BE49-F238E27FC236}">
                <a16:creationId xmlns:a16="http://schemas.microsoft.com/office/drawing/2014/main" id="{76070372-E68D-EA78-58B9-BAB34D9392C0}"/>
              </a:ext>
            </a:extLst>
          </p:cNvPr>
          <p:cNvGraphicFramePr>
            <a:graphicFrameLocks noGrp="1"/>
          </p:cNvGraphicFramePr>
          <p:nvPr/>
        </p:nvGraphicFramePr>
        <p:xfrm>
          <a:off x="770757" y="1634066"/>
          <a:ext cx="9897241" cy="4114800"/>
        </p:xfrm>
        <a:graphic>
          <a:graphicData uri="http://schemas.openxmlformats.org/drawingml/2006/table">
            <a:tbl>
              <a:tblPr firstRow="1" bandRow="1">
                <a:tableStyleId>{5C22544A-7EE6-4342-B048-85BDC9FD1C3A}</a:tableStyleId>
              </a:tblPr>
              <a:tblGrid>
                <a:gridCol w="1846318">
                  <a:extLst>
                    <a:ext uri="{9D8B030D-6E8A-4147-A177-3AD203B41FA5}">
                      <a16:colId xmlns:a16="http://schemas.microsoft.com/office/drawing/2014/main" val="1976413549"/>
                    </a:ext>
                  </a:extLst>
                </a:gridCol>
                <a:gridCol w="8050923">
                  <a:extLst>
                    <a:ext uri="{9D8B030D-6E8A-4147-A177-3AD203B41FA5}">
                      <a16:colId xmlns:a16="http://schemas.microsoft.com/office/drawing/2014/main" val="3573002786"/>
                    </a:ext>
                  </a:extLst>
                </a:gridCol>
              </a:tblGrid>
              <a:tr h="370840">
                <a:tc>
                  <a:txBody>
                    <a:bodyPr/>
                    <a:lstStyle/>
                    <a:p>
                      <a:r>
                        <a:rPr lang="en-US" sz="2400" dirty="0"/>
                        <a:t>Argument</a:t>
                      </a:r>
                    </a:p>
                  </a:txBody>
                  <a:tcPr/>
                </a:tc>
                <a:tc>
                  <a:txBody>
                    <a:bodyPr/>
                    <a:lstStyle/>
                    <a:p>
                      <a:r>
                        <a:rPr lang="en-US" sz="2400" dirty="0"/>
                        <a:t>Role</a:t>
                      </a:r>
                    </a:p>
                  </a:txBody>
                  <a:tcPr/>
                </a:tc>
                <a:extLst>
                  <a:ext uri="{0D108BD9-81ED-4DB2-BD59-A6C34878D82A}">
                    <a16:rowId xmlns:a16="http://schemas.microsoft.com/office/drawing/2014/main" val="679655972"/>
                  </a:ext>
                </a:extLst>
              </a:tr>
              <a:tr h="370840">
                <a:tc>
                  <a:txBody>
                    <a:bodyPr/>
                    <a:lstStyle/>
                    <a:p>
                      <a:r>
                        <a:rPr lang="en-US" sz="2400" dirty="0"/>
                        <a:t>title</a:t>
                      </a:r>
                    </a:p>
                  </a:txBody>
                  <a:tcPr/>
                </a:tc>
                <a:tc>
                  <a:txBody>
                    <a:bodyPr/>
                    <a:lstStyle/>
                    <a:p>
                      <a:r>
                        <a:rPr lang="en-US" sz="2400" dirty="0"/>
                        <a:t>provides an overall title text for the plot</a:t>
                      </a:r>
                    </a:p>
                  </a:txBody>
                  <a:tcPr/>
                </a:tc>
                <a:extLst>
                  <a:ext uri="{0D108BD9-81ED-4DB2-BD59-A6C34878D82A}">
                    <a16:rowId xmlns:a16="http://schemas.microsoft.com/office/drawing/2014/main" val="2692083770"/>
                  </a:ext>
                </a:extLst>
              </a:tr>
              <a:tr h="370840">
                <a:tc>
                  <a:txBody>
                    <a:bodyPr/>
                    <a:lstStyle/>
                    <a:p>
                      <a:r>
                        <a:rPr lang="en-US" sz="2400" dirty="0"/>
                        <a:t>subtitle</a:t>
                      </a:r>
                    </a:p>
                  </a:txBody>
                  <a:tcPr/>
                </a:tc>
                <a:tc>
                  <a:txBody>
                    <a:bodyPr/>
                    <a:lstStyle/>
                    <a:p>
                      <a:r>
                        <a:rPr lang="en-US" sz="2400" dirty="0"/>
                        <a:t>adds a subtitle text</a:t>
                      </a:r>
                    </a:p>
                  </a:txBody>
                  <a:tcPr/>
                </a:tc>
                <a:extLst>
                  <a:ext uri="{0D108BD9-81ED-4DB2-BD59-A6C34878D82A}">
                    <a16:rowId xmlns:a16="http://schemas.microsoft.com/office/drawing/2014/main" val="16008134"/>
                  </a:ext>
                </a:extLst>
              </a:tr>
              <a:tr h="370840">
                <a:tc>
                  <a:txBody>
                    <a:bodyPr/>
                    <a:lstStyle/>
                    <a:p>
                      <a:r>
                        <a:rPr lang="en-US" sz="2400" dirty="0" err="1"/>
                        <a:t>colour</a:t>
                      </a:r>
                      <a:endParaRPr lang="en-US" sz="2400" dirty="0"/>
                    </a:p>
                  </a:txBody>
                  <a:tcPr/>
                </a:tc>
                <a:tc>
                  <a:txBody>
                    <a:bodyPr/>
                    <a:lstStyle/>
                    <a:p>
                      <a:r>
                        <a:rPr lang="en-US" sz="2400" dirty="0"/>
                        <a:t>allows you to specify the legend name for the </a:t>
                      </a:r>
                      <a:r>
                        <a:rPr lang="en-US" sz="2400" dirty="0" err="1"/>
                        <a:t>colour</a:t>
                      </a:r>
                      <a:r>
                        <a:rPr lang="en-US" sz="2400" dirty="0"/>
                        <a:t> attribute</a:t>
                      </a:r>
                    </a:p>
                  </a:txBody>
                  <a:tcPr/>
                </a:tc>
                <a:extLst>
                  <a:ext uri="{0D108BD9-81ED-4DB2-BD59-A6C34878D82A}">
                    <a16:rowId xmlns:a16="http://schemas.microsoft.com/office/drawing/2014/main" val="1471740261"/>
                  </a:ext>
                </a:extLst>
              </a:tr>
              <a:tr h="370840">
                <a:tc>
                  <a:txBody>
                    <a:bodyPr/>
                    <a:lstStyle/>
                    <a:p>
                      <a:r>
                        <a:rPr lang="en-US" sz="2400" dirty="0"/>
                        <a:t>caption</a:t>
                      </a:r>
                    </a:p>
                  </a:txBody>
                  <a:tcPr/>
                </a:tc>
                <a:tc>
                  <a:txBody>
                    <a:bodyPr/>
                    <a:lstStyle/>
                    <a:p>
                      <a:r>
                        <a:rPr lang="en-US" sz="2400" dirty="0"/>
                        <a:t>inserts text on the lower right hand side of your plot</a:t>
                      </a:r>
                    </a:p>
                  </a:txBody>
                  <a:tcPr/>
                </a:tc>
                <a:extLst>
                  <a:ext uri="{0D108BD9-81ED-4DB2-BD59-A6C34878D82A}">
                    <a16:rowId xmlns:a16="http://schemas.microsoft.com/office/drawing/2014/main" val="4224250911"/>
                  </a:ext>
                </a:extLst>
              </a:tr>
              <a:tr h="370840">
                <a:tc>
                  <a:txBody>
                    <a:bodyPr/>
                    <a:lstStyle/>
                    <a:p>
                      <a:r>
                        <a:rPr lang="en-US" sz="2400" dirty="0"/>
                        <a:t>size</a:t>
                      </a:r>
                    </a:p>
                  </a:txBody>
                  <a:tcPr/>
                </a:tc>
                <a:tc>
                  <a:txBody>
                    <a:bodyPr/>
                    <a:lstStyle/>
                    <a:p>
                      <a:r>
                        <a:rPr lang="en-US" sz="2400" dirty="0"/>
                        <a:t>allows you to name the size attribute</a:t>
                      </a:r>
                    </a:p>
                  </a:txBody>
                  <a:tcPr/>
                </a:tc>
                <a:extLst>
                  <a:ext uri="{0D108BD9-81ED-4DB2-BD59-A6C34878D82A}">
                    <a16:rowId xmlns:a16="http://schemas.microsoft.com/office/drawing/2014/main" val="1891867048"/>
                  </a:ext>
                </a:extLst>
              </a:tr>
              <a:tr h="370840">
                <a:tc>
                  <a:txBody>
                    <a:bodyPr/>
                    <a:lstStyle/>
                    <a:p>
                      <a:r>
                        <a:rPr lang="en-US" sz="2400" dirty="0"/>
                        <a:t>x</a:t>
                      </a:r>
                    </a:p>
                  </a:txBody>
                  <a:tcPr/>
                </a:tc>
                <a:tc>
                  <a:txBody>
                    <a:bodyPr/>
                    <a:lstStyle/>
                    <a:p>
                      <a:r>
                        <a:rPr lang="en-US" sz="2400" dirty="0"/>
                        <a:t>name the x-axis</a:t>
                      </a:r>
                    </a:p>
                  </a:txBody>
                  <a:tcPr/>
                </a:tc>
                <a:extLst>
                  <a:ext uri="{0D108BD9-81ED-4DB2-BD59-A6C34878D82A}">
                    <a16:rowId xmlns:a16="http://schemas.microsoft.com/office/drawing/2014/main" val="1316616086"/>
                  </a:ext>
                </a:extLst>
              </a:tr>
              <a:tr h="370840">
                <a:tc>
                  <a:txBody>
                    <a:bodyPr/>
                    <a:lstStyle/>
                    <a:p>
                      <a:r>
                        <a:rPr lang="en-US" sz="2400" dirty="0"/>
                        <a:t>y</a:t>
                      </a:r>
                    </a:p>
                  </a:txBody>
                  <a:tcPr/>
                </a:tc>
                <a:tc>
                  <a:txBody>
                    <a:bodyPr/>
                    <a:lstStyle/>
                    <a:p>
                      <a:r>
                        <a:rPr lang="en-US" sz="2400" dirty="0"/>
                        <a:t>name the y-axis</a:t>
                      </a:r>
                    </a:p>
                  </a:txBody>
                  <a:tcPr/>
                </a:tc>
                <a:extLst>
                  <a:ext uri="{0D108BD9-81ED-4DB2-BD59-A6C34878D82A}">
                    <a16:rowId xmlns:a16="http://schemas.microsoft.com/office/drawing/2014/main" val="2065759311"/>
                  </a:ext>
                </a:extLst>
              </a:tr>
              <a:tr h="370840">
                <a:tc>
                  <a:txBody>
                    <a:bodyPr/>
                    <a:lstStyle/>
                    <a:p>
                      <a:r>
                        <a:rPr lang="en-US" sz="2400" dirty="0"/>
                        <a:t>tag</a:t>
                      </a:r>
                    </a:p>
                  </a:txBody>
                  <a:tcPr/>
                </a:tc>
                <a:tc>
                  <a:txBody>
                    <a:bodyPr/>
                    <a:lstStyle/>
                    <a:p>
                      <a:r>
                        <a:rPr lang="en-US" sz="2400" dirty="0"/>
                        <a:t>text for tag label for top-left of plot</a:t>
                      </a:r>
                    </a:p>
                  </a:txBody>
                  <a:tcPr/>
                </a:tc>
                <a:extLst>
                  <a:ext uri="{0D108BD9-81ED-4DB2-BD59-A6C34878D82A}">
                    <a16:rowId xmlns:a16="http://schemas.microsoft.com/office/drawing/2014/main" val="2680826183"/>
                  </a:ext>
                </a:extLst>
              </a:tr>
            </a:tbl>
          </a:graphicData>
        </a:graphic>
      </p:graphicFrame>
    </p:spTree>
    <p:extLst>
      <p:ext uri="{BB962C8B-B14F-4D97-AF65-F5344CB8AC3E}">
        <p14:creationId xmlns:p14="http://schemas.microsoft.com/office/powerpoint/2010/main" val="125924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2C94D1-2EDE-B38A-9EAE-D7CE5180FEF8}"/>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E7F1538D-8E3C-C38E-D866-2CF1EB94635F}"/>
              </a:ext>
            </a:extLst>
          </p:cNvPr>
          <p:cNvPicPr>
            <a:picLocks noChangeAspect="1"/>
          </p:cNvPicPr>
          <p:nvPr/>
        </p:nvPicPr>
        <p:blipFill>
          <a:blip r:embed="rId2"/>
          <a:stretch>
            <a:fillRect/>
          </a:stretch>
        </p:blipFill>
        <p:spPr>
          <a:xfrm>
            <a:off x="631278" y="682734"/>
            <a:ext cx="11300512" cy="5492531"/>
          </a:xfrm>
          <a:prstGeom prst="rect">
            <a:avLst/>
          </a:prstGeom>
        </p:spPr>
      </p:pic>
    </p:spTree>
    <p:extLst>
      <p:ext uri="{BB962C8B-B14F-4D97-AF65-F5344CB8AC3E}">
        <p14:creationId xmlns:p14="http://schemas.microsoft.com/office/powerpoint/2010/main" val="325243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489C0-1B40-C462-C370-7658B21760F3}"/>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6" name="Picture 5" descr="A picture containing text, screenshot, diagram, font&#10;&#10;Description automatically generated">
            <a:extLst>
              <a:ext uri="{FF2B5EF4-FFF2-40B4-BE49-F238E27FC236}">
                <a16:creationId xmlns:a16="http://schemas.microsoft.com/office/drawing/2014/main" id="{7A1E72E4-1054-1145-363B-35F2BFE7D87F}"/>
              </a:ext>
            </a:extLst>
          </p:cNvPr>
          <p:cNvPicPr>
            <a:picLocks noChangeAspect="1"/>
          </p:cNvPicPr>
          <p:nvPr/>
        </p:nvPicPr>
        <p:blipFill>
          <a:blip r:embed="rId2"/>
          <a:stretch>
            <a:fillRect/>
          </a:stretch>
        </p:blipFill>
        <p:spPr>
          <a:xfrm>
            <a:off x="1473253" y="273269"/>
            <a:ext cx="9489035" cy="5966904"/>
          </a:xfrm>
          <a:prstGeom prst="rect">
            <a:avLst/>
          </a:prstGeom>
        </p:spPr>
      </p:pic>
    </p:spTree>
    <p:extLst>
      <p:ext uri="{BB962C8B-B14F-4D97-AF65-F5344CB8AC3E}">
        <p14:creationId xmlns:p14="http://schemas.microsoft.com/office/powerpoint/2010/main" val="401355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a:bodyPr>
          <a:lstStyle/>
          <a:p>
            <a:r>
              <a:rPr lang="en-IE" b="0" i="0" u="none" strike="noStrike" dirty="0">
                <a:solidFill>
                  <a:srgbClr val="333333"/>
                </a:solidFill>
                <a:effectLst/>
              </a:rPr>
              <a:t>Improve your personal productivity for generating rapid and insightful results from large data sets. </a:t>
            </a:r>
          </a:p>
          <a:p>
            <a:r>
              <a:rPr lang="en-IE" b="0" i="0" u="none" strike="noStrike" dirty="0">
                <a:solidFill>
                  <a:srgbClr val="333333"/>
                </a:solidFill>
                <a:effectLst/>
              </a:rPr>
              <a:t>Learn about the role of R in the overall data science life process.</a:t>
            </a:r>
          </a:p>
          <a:p>
            <a:r>
              <a:rPr lang="en-IE" dirty="0">
                <a:solidFill>
                  <a:srgbClr val="333333"/>
                </a:solidFill>
              </a:rPr>
              <a:t>Appreciate</a:t>
            </a:r>
            <a:r>
              <a:rPr lang="en-IE" b="0" i="0" u="none" strike="noStrike" dirty="0">
                <a:solidFill>
                  <a:srgbClr val="333333"/>
                </a:solidFill>
                <a:effectLst/>
              </a:rPr>
              <a:t> the power of R and the '</a:t>
            </a:r>
            <a:r>
              <a:rPr lang="en-IE" b="0" i="0" u="none" strike="noStrike" dirty="0" err="1">
                <a:solidFill>
                  <a:srgbClr val="333333"/>
                </a:solidFill>
                <a:effectLst/>
              </a:rPr>
              <a:t>tidyverse</a:t>
            </a:r>
            <a:r>
              <a:rPr lang="en-IE" b="0" i="0" u="none" strike="noStrike" dirty="0">
                <a:solidFill>
                  <a:srgbClr val="333333"/>
                </a:solidFill>
                <a:effectLst/>
              </a:rPr>
              <a:t>' set of packages for increasing productivity</a:t>
            </a:r>
            <a:endParaRPr lang="en-US" dirty="0"/>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6" name="Picture 5" descr="data-science-explore.png">
            <a:extLst>
              <a:ext uri="{FF2B5EF4-FFF2-40B4-BE49-F238E27FC236}">
                <a16:creationId xmlns:a16="http://schemas.microsoft.com/office/drawing/2014/main" id="{4147D464-93F2-1B46-8018-BBD6675DC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486" y="3962497"/>
            <a:ext cx="5523030" cy="2029740"/>
          </a:xfrm>
          <a:prstGeom prst="rect">
            <a:avLst/>
          </a:prstGeom>
        </p:spPr>
      </p:pic>
      <p:pic>
        <p:nvPicPr>
          <p:cNvPr id="7" name="Picture 6">
            <a:extLst>
              <a:ext uri="{FF2B5EF4-FFF2-40B4-BE49-F238E27FC236}">
                <a16:creationId xmlns:a16="http://schemas.microsoft.com/office/drawing/2014/main" id="{2295D472-6DC2-CF42-9227-F6A05C6EC08A}"/>
              </a:ext>
            </a:extLst>
          </p:cNvPr>
          <p:cNvPicPr>
            <a:picLocks noChangeAspect="1"/>
          </p:cNvPicPr>
          <p:nvPr/>
        </p:nvPicPr>
        <p:blipFill>
          <a:blip r:embed="rId3"/>
          <a:stretch>
            <a:fillRect/>
          </a:stretch>
        </p:blipFill>
        <p:spPr>
          <a:xfrm>
            <a:off x="8500717" y="1417638"/>
            <a:ext cx="1528567" cy="2297027"/>
          </a:xfrm>
          <a:prstGeom prst="rect">
            <a:avLst/>
          </a:prstGeom>
        </p:spPr>
      </p:pic>
      <p:sp>
        <p:nvSpPr>
          <p:cNvPr id="9" name="Rectangle 8">
            <a:extLst>
              <a:ext uri="{FF2B5EF4-FFF2-40B4-BE49-F238E27FC236}">
                <a16:creationId xmlns:a16="http://schemas.microsoft.com/office/drawing/2014/main" id="{79E49806-786D-F947-8531-78766E56A1DF}"/>
              </a:ext>
            </a:extLst>
          </p:cNvPr>
          <p:cNvSpPr/>
          <p:nvPr/>
        </p:nvSpPr>
        <p:spPr>
          <a:xfrm>
            <a:off x="8500718" y="5992237"/>
            <a:ext cx="2327432" cy="369332"/>
          </a:xfrm>
          <a:prstGeom prst="rect">
            <a:avLst/>
          </a:prstGeom>
        </p:spPr>
        <p:txBody>
          <a:bodyPr wrap="none">
            <a:spAutoFit/>
          </a:bodyPr>
          <a:lstStyle/>
          <a:p>
            <a:r>
              <a:rPr lang="en-US" dirty="0">
                <a:hlinkClick r:id="rId4"/>
              </a:rPr>
              <a:t>https://r4ds.had.co.nz</a:t>
            </a:r>
            <a:r>
              <a:rPr lang="en-US" dirty="0"/>
              <a:t> </a:t>
            </a:r>
          </a:p>
        </p:txBody>
      </p:sp>
    </p:spTree>
    <p:extLst>
      <p:ext uri="{BB962C8B-B14F-4D97-AF65-F5344CB8AC3E}">
        <p14:creationId xmlns:p14="http://schemas.microsoft.com/office/powerpoint/2010/main" val="380132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976-6802-59C8-280C-3D51104FDFD6}"/>
              </a:ext>
            </a:extLst>
          </p:cNvPr>
          <p:cNvSpPr>
            <a:spLocks noGrp="1"/>
          </p:cNvSpPr>
          <p:nvPr>
            <p:ph type="title"/>
          </p:nvPr>
        </p:nvSpPr>
        <p:spPr/>
        <p:txBody>
          <a:bodyPr/>
          <a:lstStyle/>
          <a:p>
            <a:pPr algn="l"/>
            <a:r>
              <a:rPr lang="en-US" dirty="0"/>
              <a:t>Subplots with Facets</a:t>
            </a:r>
          </a:p>
        </p:txBody>
      </p:sp>
      <p:sp>
        <p:nvSpPr>
          <p:cNvPr id="3" name="Slide Number Placeholder 2">
            <a:extLst>
              <a:ext uri="{FF2B5EF4-FFF2-40B4-BE49-F238E27FC236}">
                <a16:creationId xmlns:a16="http://schemas.microsoft.com/office/drawing/2014/main" id="{88F4A161-9D0A-0CC5-EBC6-073B32B3A930}"/>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5" name="Picture 4" descr="A picture containing text, font, screenshot, white&#10;&#10;Description automatically generated">
            <a:extLst>
              <a:ext uri="{FF2B5EF4-FFF2-40B4-BE49-F238E27FC236}">
                <a16:creationId xmlns:a16="http://schemas.microsoft.com/office/drawing/2014/main" id="{6F234EB0-4F14-2D63-A309-BD4E8C4D45E0}"/>
              </a:ext>
            </a:extLst>
          </p:cNvPr>
          <p:cNvPicPr>
            <a:picLocks noChangeAspect="1"/>
          </p:cNvPicPr>
          <p:nvPr/>
        </p:nvPicPr>
        <p:blipFill>
          <a:blip r:embed="rId2"/>
          <a:stretch>
            <a:fillRect/>
          </a:stretch>
        </p:blipFill>
        <p:spPr>
          <a:xfrm>
            <a:off x="759748" y="4739816"/>
            <a:ext cx="10145645" cy="1430666"/>
          </a:xfrm>
          <a:prstGeom prst="rect">
            <a:avLst/>
          </a:prstGeom>
        </p:spPr>
      </p:pic>
      <p:pic>
        <p:nvPicPr>
          <p:cNvPr id="7" name="Picture 6" descr="A picture containing text, screenshot, diagram, number&#10;&#10;Description automatically generated">
            <a:extLst>
              <a:ext uri="{FF2B5EF4-FFF2-40B4-BE49-F238E27FC236}">
                <a16:creationId xmlns:a16="http://schemas.microsoft.com/office/drawing/2014/main" id="{966E4408-3E96-AC81-2C34-7ED814E6CD14}"/>
              </a:ext>
            </a:extLst>
          </p:cNvPr>
          <p:cNvPicPr>
            <a:picLocks noChangeAspect="1"/>
          </p:cNvPicPr>
          <p:nvPr/>
        </p:nvPicPr>
        <p:blipFill rotWithShape="1">
          <a:blip r:embed="rId3"/>
          <a:srcRect t="20766"/>
          <a:stretch/>
        </p:blipFill>
        <p:spPr>
          <a:xfrm>
            <a:off x="3015413" y="1544925"/>
            <a:ext cx="5634313" cy="3067603"/>
          </a:xfrm>
          <a:prstGeom prst="rect">
            <a:avLst/>
          </a:prstGeom>
        </p:spPr>
      </p:pic>
    </p:spTree>
    <p:extLst>
      <p:ext uri="{BB962C8B-B14F-4D97-AF65-F5344CB8AC3E}">
        <p14:creationId xmlns:p14="http://schemas.microsoft.com/office/powerpoint/2010/main" val="1582782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0DC68-74E6-37DD-9DEE-69E20C49BB09}"/>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4" name="Picture 3" descr="A picture containing text, screenshot, diagram, font&#10;&#10;Description automatically generated">
            <a:extLst>
              <a:ext uri="{FF2B5EF4-FFF2-40B4-BE49-F238E27FC236}">
                <a16:creationId xmlns:a16="http://schemas.microsoft.com/office/drawing/2014/main" id="{69A6C6DC-1E2B-A96A-BF02-F61AA68E82BA}"/>
              </a:ext>
            </a:extLst>
          </p:cNvPr>
          <p:cNvPicPr>
            <a:picLocks noChangeAspect="1"/>
          </p:cNvPicPr>
          <p:nvPr/>
        </p:nvPicPr>
        <p:blipFill>
          <a:blip r:embed="rId2"/>
          <a:stretch>
            <a:fillRect/>
          </a:stretch>
        </p:blipFill>
        <p:spPr>
          <a:xfrm>
            <a:off x="780866" y="301475"/>
            <a:ext cx="9971216" cy="6164636"/>
          </a:xfrm>
          <a:prstGeom prst="rect">
            <a:avLst/>
          </a:prstGeom>
        </p:spPr>
      </p:pic>
      <p:pic>
        <p:nvPicPr>
          <p:cNvPr id="5" name="Picture 4" descr="A picture containing text, font, screenshot, white&#10;&#10;Description automatically generated">
            <a:extLst>
              <a:ext uri="{FF2B5EF4-FFF2-40B4-BE49-F238E27FC236}">
                <a16:creationId xmlns:a16="http://schemas.microsoft.com/office/drawing/2014/main" id="{8B50A52C-5673-9176-8533-5A3EF2C8FF44}"/>
              </a:ext>
            </a:extLst>
          </p:cNvPr>
          <p:cNvPicPr>
            <a:picLocks noChangeAspect="1"/>
          </p:cNvPicPr>
          <p:nvPr/>
        </p:nvPicPr>
        <p:blipFill rotWithShape="1">
          <a:blip r:embed="rId3"/>
          <a:srcRect r="46275"/>
          <a:stretch/>
        </p:blipFill>
        <p:spPr>
          <a:xfrm>
            <a:off x="6482861" y="4507314"/>
            <a:ext cx="4818185" cy="1264634"/>
          </a:xfrm>
          <a:prstGeom prst="rect">
            <a:avLst/>
          </a:prstGeom>
        </p:spPr>
      </p:pic>
    </p:spTree>
    <p:extLst>
      <p:ext uri="{BB962C8B-B14F-4D97-AF65-F5344CB8AC3E}">
        <p14:creationId xmlns:p14="http://schemas.microsoft.com/office/powerpoint/2010/main" val="3635555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70000" lnSpcReduction="20000"/>
          </a:bodyPr>
          <a:lstStyle/>
          <a:p>
            <a:r>
              <a:rPr lang="en-US" dirty="0"/>
              <a:t>Generate the following scatter plot (</a:t>
            </a:r>
            <a:r>
              <a:rPr lang="en-US" dirty="0" err="1"/>
              <a:t>displ</a:t>
            </a:r>
            <a:r>
              <a:rPr lang="en-US" dirty="0"/>
              <a:t> v </a:t>
            </a:r>
            <a:r>
              <a:rPr lang="en-US" dirty="0" err="1"/>
              <a:t>hwy</a:t>
            </a:r>
            <a:r>
              <a:rPr lang="en-US" dirty="0"/>
              <a:t>) from the </a:t>
            </a:r>
            <a:r>
              <a:rPr lang="en-US" dirty="0" err="1"/>
              <a:t>tibble</a:t>
            </a:r>
            <a:r>
              <a:rPr lang="en-US" dirty="0"/>
              <a:t> mpg (ggplot2 library)</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5" name="Picture 4">
            <a:extLst>
              <a:ext uri="{FF2B5EF4-FFF2-40B4-BE49-F238E27FC236}">
                <a16:creationId xmlns:a16="http://schemas.microsoft.com/office/drawing/2014/main" id="{E573534C-2725-6E12-43AD-014622AA5DDA}"/>
              </a:ext>
            </a:extLst>
          </p:cNvPr>
          <p:cNvPicPr>
            <a:picLocks noChangeAspect="1"/>
          </p:cNvPicPr>
          <p:nvPr/>
        </p:nvPicPr>
        <p:blipFill>
          <a:blip r:embed="rId2"/>
          <a:stretch>
            <a:fillRect/>
          </a:stretch>
        </p:blipFill>
        <p:spPr>
          <a:xfrm>
            <a:off x="1780939" y="2100649"/>
            <a:ext cx="8630121" cy="4229537"/>
          </a:xfrm>
          <a:prstGeom prst="rect">
            <a:avLst/>
          </a:prstGeom>
        </p:spPr>
      </p:pic>
    </p:spTree>
    <p:extLst>
      <p:ext uri="{BB962C8B-B14F-4D97-AF65-F5344CB8AC3E}">
        <p14:creationId xmlns:p14="http://schemas.microsoft.com/office/powerpoint/2010/main" val="353195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Transformations</a:t>
            </a:r>
          </a:p>
        </p:txBody>
      </p:sp>
      <p:sp>
        <p:nvSpPr>
          <p:cNvPr id="6" name="Content Placeholder 5"/>
          <p:cNvSpPr>
            <a:spLocks noGrp="1"/>
          </p:cNvSpPr>
          <p:nvPr>
            <p:ph sz="half" idx="1"/>
          </p:nvPr>
        </p:nvSpPr>
        <p:spPr/>
        <p:txBody>
          <a:bodyPr>
            <a:normAutofit fontScale="92500" lnSpcReduction="20000"/>
          </a:bodyPr>
          <a:lstStyle/>
          <a:p>
            <a:r>
              <a:rPr lang="en-US" dirty="0"/>
              <a:t>Many graphs, like scatterplots, plot the raw values of the dataset</a:t>
            </a:r>
          </a:p>
          <a:p>
            <a:r>
              <a:rPr lang="en-US" dirty="0"/>
              <a:t>However, other graphs (e.g. bar charts) </a:t>
            </a:r>
            <a:r>
              <a:rPr lang="en-US" i="1" dirty="0">
                <a:solidFill>
                  <a:srgbClr val="00B050"/>
                </a:solidFill>
              </a:rPr>
              <a:t>calculate new values to plot</a:t>
            </a:r>
          </a:p>
          <a:p>
            <a:pPr lvl="1"/>
            <a:r>
              <a:rPr lang="en-US" b="1" dirty="0">
                <a:solidFill>
                  <a:srgbClr val="0000FF"/>
                </a:solidFill>
              </a:rPr>
              <a:t>Bar charts, histograms and frequency polygons</a:t>
            </a:r>
            <a:r>
              <a:rPr lang="en-US" dirty="0">
                <a:solidFill>
                  <a:srgbClr val="0000FF"/>
                </a:solidFill>
              </a:rPr>
              <a:t> </a:t>
            </a:r>
            <a:r>
              <a:rPr lang="en-US" dirty="0"/>
              <a:t>bin your data and plot bin counts, the number of points that fall in each bin</a:t>
            </a:r>
          </a:p>
          <a:p>
            <a:pPr lvl="1"/>
            <a:r>
              <a:rPr lang="en-US" b="1" dirty="0">
                <a:solidFill>
                  <a:srgbClr val="0000FF"/>
                </a:solidFill>
              </a:rPr>
              <a:t>Smoothers</a:t>
            </a:r>
            <a:r>
              <a:rPr lang="en-US" dirty="0"/>
              <a:t> fit a model to your data and the plot predictions from the model</a:t>
            </a:r>
          </a:p>
          <a:p>
            <a:pPr lvl="1"/>
            <a:r>
              <a:rPr lang="en-US" b="1" dirty="0">
                <a:solidFill>
                  <a:srgbClr val="0000FF"/>
                </a:solidFill>
              </a:rPr>
              <a:t>Boxplots</a:t>
            </a:r>
            <a:r>
              <a:rPr lang="en-US" dirty="0"/>
              <a:t> compute a robust summary of the distribution and display a specially formatted box</a:t>
            </a:r>
          </a:p>
        </p:txBody>
      </p:sp>
      <p:sp>
        <p:nvSpPr>
          <p:cNvPr id="5" name="Slide Number Placeholder 4"/>
          <p:cNvSpPr>
            <a:spLocks noGrp="1"/>
          </p:cNvSpPr>
          <p:nvPr>
            <p:ph type="sldNum" sz="quarter" idx="12"/>
          </p:nvPr>
        </p:nvSpPr>
        <p:spPr/>
        <p:txBody>
          <a:bodyPr/>
          <a:lstStyle/>
          <a:p>
            <a:fld id="{85C893B6-8239-B544-860F-8E6624F3670C}" type="slidenum">
              <a:rPr lang="en-US" smtClean="0"/>
              <a:t>33</a:t>
            </a:fld>
            <a:endParaRPr lang="en-US"/>
          </a:p>
        </p:txBody>
      </p:sp>
      <p:pic>
        <p:nvPicPr>
          <p:cNvPr id="3" name="Picture 2" descr="A picture containing text, receipt, number, font&#10;&#10;Description automatically generated">
            <a:extLst>
              <a:ext uri="{FF2B5EF4-FFF2-40B4-BE49-F238E27FC236}">
                <a16:creationId xmlns:a16="http://schemas.microsoft.com/office/drawing/2014/main" id="{888D91A4-6EFD-930F-C118-D8D22EFD1E6F}"/>
              </a:ext>
            </a:extLst>
          </p:cNvPr>
          <p:cNvPicPr>
            <a:picLocks noChangeAspect="1"/>
          </p:cNvPicPr>
          <p:nvPr/>
        </p:nvPicPr>
        <p:blipFill rotWithShape="1">
          <a:blip r:embed="rId3"/>
          <a:srcRect l="51737" b="9216"/>
          <a:stretch/>
        </p:blipFill>
        <p:spPr>
          <a:xfrm>
            <a:off x="7135868" y="1175608"/>
            <a:ext cx="5056132" cy="5156615"/>
          </a:xfrm>
          <a:prstGeom prst="rect">
            <a:avLst/>
          </a:prstGeom>
        </p:spPr>
      </p:pic>
    </p:spTree>
    <p:extLst>
      <p:ext uri="{BB962C8B-B14F-4D97-AF65-F5344CB8AC3E}">
        <p14:creationId xmlns:p14="http://schemas.microsoft.com/office/powerpoint/2010/main" val="1635393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diagram, text, rectangle&#10;&#10;Description automatically generated">
            <a:extLst>
              <a:ext uri="{FF2B5EF4-FFF2-40B4-BE49-F238E27FC236}">
                <a16:creationId xmlns:a16="http://schemas.microsoft.com/office/drawing/2014/main" id="{FFED4A68-872E-AE04-A529-9C256BF33310}"/>
              </a:ext>
            </a:extLst>
          </p:cNvPr>
          <p:cNvPicPr>
            <a:picLocks noChangeAspect="1"/>
          </p:cNvPicPr>
          <p:nvPr/>
        </p:nvPicPr>
        <p:blipFill>
          <a:blip r:embed="rId2"/>
          <a:stretch>
            <a:fillRect/>
          </a:stretch>
        </p:blipFill>
        <p:spPr>
          <a:xfrm>
            <a:off x="1356945" y="1063219"/>
            <a:ext cx="8214903" cy="5098905"/>
          </a:xfrm>
          <a:prstGeom prst="rect">
            <a:avLst/>
          </a:prstGeom>
        </p:spPr>
      </p:pic>
      <p:sp>
        <p:nvSpPr>
          <p:cNvPr id="2" name="Slide Number Placeholder 1">
            <a:extLst>
              <a:ext uri="{FF2B5EF4-FFF2-40B4-BE49-F238E27FC236}">
                <a16:creationId xmlns:a16="http://schemas.microsoft.com/office/drawing/2014/main" id="{0F9E42BF-4484-30C3-C4A1-39010B392A28}"/>
              </a:ext>
            </a:extLst>
          </p:cNvPr>
          <p:cNvSpPr>
            <a:spLocks noGrp="1"/>
          </p:cNvSpPr>
          <p:nvPr>
            <p:ph type="sldNum" sz="quarter" idx="12"/>
          </p:nvPr>
        </p:nvSpPr>
        <p:spPr/>
        <p:txBody>
          <a:bodyPr/>
          <a:lstStyle/>
          <a:p>
            <a:fld id="{85C893B6-8239-B544-860F-8E6624F3670C}" type="slidenum">
              <a:rPr lang="en-US" smtClean="0"/>
              <a:t>34</a:t>
            </a:fld>
            <a:endParaRPr lang="en-US"/>
          </a:p>
        </p:txBody>
      </p:sp>
      <p:pic>
        <p:nvPicPr>
          <p:cNvPr id="4" name="Picture 3">
            <a:extLst>
              <a:ext uri="{FF2B5EF4-FFF2-40B4-BE49-F238E27FC236}">
                <a16:creationId xmlns:a16="http://schemas.microsoft.com/office/drawing/2014/main" id="{174760C0-0F7C-7E6B-60A2-0A1867BE6F0A}"/>
              </a:ext>
            </a:extLst>
          </p:cNvPr>
          <p:cNvPicPr>
            <a:picLocks noChangeAspect="1"/>
          </p:cNvPicPr>
          <p:nvPr/>
        </p:nvPicPr>
        <p:blipFill>
          <a:blip r:embed="rId3"/>
          <a:stretch>
            <a:fillRect/>
          </a:stretch>
        </p:blipFill>
        <p:spPr>
          <a:xfrm>
            <a:off x="1236740" y="210814"/>
            <a:ext cx="9130044" cy="970123"/>
          </a:xfrm>
          <a:prstGeom prst="rect">
            <a:avLst/>
          </a:prstGeom>
        </p:spPr>
      </p:pic>
    </p:spTree>
    <p:extLst>
      <p:ext uri="{BB962C8B-B14F-4D97-AF65-F5344CB8AC3E}">
        <p14:creationId xmlns:p14="http://schemas.microsoft.com/office/powerpoint/2010/main" val="3011866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97020-168D-E1F8-72D1-B6F644F5CB22}"/>
              </a:ext>
            </a:extLst>
          </p:cNvPr>
          <p:cNvSpPr>
            <a:spLocks noGrp="1"/>
          </p:cNvSpPr>
          <p:nvPr>
            <p:ph type="sldNum" sz="quarter" idx="12"/>
          </p:nvPr>
        </p:nvSpPr>
        <p:spPr/>
        <p:txBody>
          <a:bodyPr/>
          <a:lstStyle/>
          <a:p>
            <a:fld id="{85C893B6-8239-B544-860F-8E6624F3670C}" type="slidenum">
              <a:rPr lang="en-US" smtClean="0"/>
              <a:t>35</a:t>
            </a:fld>
            <a:endParaRPr lang="en-US"/>
          </a:p>
        </p:txBody>
      </p:sp>
      <p:pic>
        <p:nvPicPr>
          <p:cNvPr id="4" name="Picture 3" descr="A picture containing screenshot, text, diagram, colorfulness&#10;&#10;Description automatically generated">
            <a:extLst>
              <a:ext uri="{FF2B5EF4-FFF2-40B4-BE49-F238E27FC236}">
                <a16:creationId xmlns:a16="http://schemas.microsoft.com/office/drawing/2014/main" id="{CC3462D3-B810-B4A5-C59D-5194AC33A29F}"/>
              </a:ext>
            </a:extLst>
          </p:cNvPr>
          <p:cNvPicPr>
            <a:picLocks noChangeAspect="1"/>
          </p:cNvPicPr>
          <p:nvPr/>
        </p:nvPicPr>
        <p:blipFill>
          <a:blip r:embed="rId2"/>
          <a:stretch>
            <a:fillRect/>
          </a:stretch>
        </p:blipFill>
        <p:spPr>
          <a:xfrm>
            <a:off x="1629127" y="304800"/>
            <a:ext cx="8663734" cy="5962232"/>
          </a:xfrm>
          <a:prstGeom prst="rect">
            <a:avLst/>
          </a:prstGeom>
        </p:spPr>
      </p:pic>
    </p:spTree>
    <p:extLst>
      <p:ext uri="{BB962C8B-B14F-4D97-AF65-F5344CB8AC3E}">
        <p14:creationId xmlns:p14="http://schemas.microsoft.com/office/powerpoint/2010/main" val="2623398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a:t>
            </a:r>
          </a:p>
        </p:txBody>
      </p:sp>
      <p:sp>
        <p:nvSpPr>
          <p:cNvPr id="4" name="Content Placeholder 3"/>
          <p:cNvSpPr>
            <a:spLocks noGrp="1"/>
          </p:cNvSpPr>
          <p:nvPr>
            <p:ph sz="half" idx="1"/>
          </p:nvPr>
        </p:nvSpPr>
        <p:spPr/>
        <p:txBody>
          <a:bodyPr>
            <a:normAutofit fontScale="92500" lnSpcReduction="20000"/>
          </a:bodyPr>
          <a:lstStyle/>
          <a:p>
            <a:r>
              <a:rPr lang="en-US" dirty="0"/>
              <a:t>Display the distribution of a continuous variable broken down by a categorical variable</a:t>
            </a:r>
          </a:p>
          <a:p>
            <a:r>
              <a:rPr lang="en-US" dirty="0"/>
              <a:t>Box that stretches from the 25</a:t>
            </a:r>
            <a:r>
              <a:rPr lang="en-US" baseline="30000" dirty="0"/>
              <a:t>th</a:t>
            </a:r>
            <a:r>
              <a:rPr lang="en-US" dirty="0"/>
              <a:t> to 75</a:t>
            </a:r>
            <a:r>
              <a:rPr lang="en-US" baseline="30000" dirty="0"/>
              <a:t>th</a:t>
            </a:r>
            <a:r>
              <a:rPr lang="en-US" dirty="0"/>
              <a:t> percentile a distance known as the interquartile range (IRQ)</a:t>
            </a:r>
          </a:p>
          <a:p>
            <a:r>
              <a:rPr lang="en-US" dirty="0"/>
              <a:t>Median in the middle of box</a:t>
            </a:r>
          </a:p>
          <a:p>
            <a:r>
              <a:rPr lang="en-US" dirty="0"/>
              <a:t>Points outside more that 1.5 times the IQR from either edge of the box are displayed (outliers)</a:t>
            </a:r>
          </a:p>
          <a:p>
            <a:r>
              <a:rPr lang="en-US" dirty="0"/>
              <a:t>Whisker extends to the farthest non-outlier point in the distribution </a:t>
            </a:r>
          </a:p>
        </p:txBody>
      </p:sp>
      <p:sp>
        <p:nvSpPr>
          <p:cNvPr id="3" name="Slide Number Placeholder 2"/>
          <p:cNvSpPr>
            <a:spLocks noGrp="1"/>
          </p:cNvSpPr>
          <p:nvPr>
            <p:ph type="sldNum" sz="quarter" idx="12"/>
          </p:nvPr>
        </p:nvSpPr>
        <p:spPr/>
        <p:txBody>
          <a:bodyPr/>
          <a:lstStyle/>
          <a:p>
            <a:fld id="{85C893B6-8239-B544-860F-8E6624F3670C}" type="slidenum">
              <a:rPr lang="en-US" smtClean="0"/>
              <a:t>36</a:t>
            </a:fld>
            <a:endParaRPr lang="en-US"/>
          </a:p>
        </p:txBody>
      </p:sp>
      <p:pic>
        <p:nvPicPr>
          <p:cNvPr id="7" name="Picture 6"/>
          <p:cNvPicPr>
            <a:picLocks noChangeAspect="1"/>
          </p:cNvPicPr>
          <p:nvPr/>
        </p:nvPicPr>
        <p:blipFill>
          <a:blip r:embed="rId2"/>
          <a:stretch>
            <a:fillRect/>
          </a:stretch>
        </p:blipFill>
        <p:spPr>
          <a:xfrm>
            <a:off x="6241796" y="1640110"/>
            <a:ext cx="4121404" cy="4826000"/>
          </a:xfrm>
          <a:prstGeom prst="rect">
            <a:avLst/>
          </a:prstGeom>
        </p:spPr>
      </p:pic>
    </p:spTree>
    <p:extLst>
      <p:ext uri="{BB962C8B-B14F-4D97-AF65-F5344CB8AC3E}">
        <p14:creationId xmlns:p14="http://schemas.microsoft.com/office/powerpoint/2010/main" val="62678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 screenshot, plan, technical drawing&#10;&#10;Description automatically generated">
            <a:extLst>
              <a:ext uri="{FF2B5EF4-FFF2-40B4-BE49-F238E27FC236}">
                <a16:creationId xmlns:a16="http://schemas.microsoft.com/office/drawing/2014/main" id="{F0D0C870-2A92-FBC1-5A22-067F79B52FF5}"/>
              </a:ext>
            </a:extLst>
          </p:cNvPr>
          <p:cNvPicPr>
            <a:picLocks noChangeAspect="1"/>
          </p:cNvPicPr>
          <p:nvPr/>
        </p:nvPicPr>
        <p:blipFill>
          <a:blip r:embed="rId2"/>
          <a:stretch>
            <a:fillRect/>
          </a:stretch>
        </p:blipFill>
        <p:spPr>
          <a:xfrm>
            <a:off x="1828798" y="1459740"/>
            <a:ext cx="7948248" cy="4848875"/>
          </a:xfrm>
          <a:prstGeom prst="rect">
            <a:avLst/>
          </a:prstGeom>
        </p:spPr>
      </p:pic>
      <p:sp>
        <p:nvSpPr>
          <p:cNvPr id="3" name="Slide Number Placeholder 2">
            <a:extLst>
              <a:ext uri="{FF2B5EF4-FFF2-40B4-BE49-F238E27FC236}">
                <a16:creationId xmlns:a16="http://schemas.microsoft.com/office/drawing/2014/main" id="{43FDF1F5-85DF-6BEB-090F-3556274A72B0}"/>
              </a:ext>
            </a:extLst>
          </p:cNvPr>
          <p:cNvSpPr>
            <a:spLocks noGrp="1"/>
          </p:cNvSpPr>
          <p:nvPr>
            <p:ph type="sldNum" sz="quarter" idx="12"/>
          </p:nvPr>
        </p:nvSpPr>
        <p:spPr/>
        <p:txBody>
          <a:bodyPr/>
          <a:lstStyle/>
          <a:p>
            <a:fld id="{85C893B6-8239-B544-860F-8E6624F3670C}" type="slidenum">
              <a:rPr lang="en-US" smtClean="0"/>
              <a:t>37</a:t>
            </a:fld>
            <a:endParaRPr lang="en-US"/>
          </a:p>
        </p:txBody>
      </p:sp>
      <p:pic>
        <p:nvPicPr>
          <p:cNvPr id="5" name="Picture 4">
            <a:extLst>
              <a:ext uri="{FF2B5EF4-FFF2-40B4-BE49-F238E27FC236}">
                <a16:creationId xmlns:a16="http://schemas.microsoft.com/office/drawing/2014/main" id="{79E61A3D-339A-681F-FF06-12D71BABF097}"/>
              </a:ext>
            </a:extLst>
          </p:cNvPr>
          <p:cNvPicPr>
            <a:picLocks noChangeAspect="1"/>
          </p:cNvPicPr>
          <p:nvPr/>
        </p:nvPicPr>
        <p:blipFill rotWithShape="1">
          <a:blip r:embed="rId3"/>
          <a:srcRect r="25621"/>
          <a:stretch/>
        </p:blipFill>
        <p:spPr>
          <a:xfrm>
            <a:off x="2392985" y="180795"/>
            <a:ext cx="7208215" cy="1026681"/>
          </a:xfrm>
          <a:prstGeom prst="rect">
            <a:avLst/>
          </a:prstGeom>
        </p:spPr>
      </p:pic>
    </p:spTree>
    <p:extLst>
      <p:ext uri="{BB962C8B-B14F-4D97-AF65-F5344CB8AC3E}">
        <p14:creationId xmlns:p14="http://schemas.microsoft.com/office/powerpoint/2010/main" val="3473733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FEA8-FC64-72EA-7856-9D59AA61E185}"/>
              </a:ext>
            </a:extLst>
          </p:cNvPr>
          <p:cNvSpPr>
            <a:spLocks noGrp="1"/>
          </p:cNvSpPr>
          <p:nvPr>
            <p:ph type="title"/>
          </p:nvPr>
        </p:nvSpPr>
        <p:spPr/>
        <p:txBody>
          <a:bodyPr/>
          <a:lstStyle/>
          <a:p>
            <a:r>
              <a:rPr lang="en-US" dirty="0"/>
              <a:t>Covariation with </a:t>
            </a:r>
            <a:r>
              <a:rPr lang="en-US" dirty="0" err="1">
                <a:solidFill>
                  <a:srgbClr val="0432FF"/>
                </a:solidFill>
              </a:rPr>
              <a:t>ggpairs</a:t>
            </a:r>
            <a:r>
              <a:rPr lang="en-US" dirty="0">
                <a:solidFill>
                  <a:srgbClr val="0432FF"/>
                </a:solidFill>
              </a:rPr>
              <a:t>()</a:t>
            </a:r>
          </a:p>
        </p:txBody>
      </p:sp>
      <p:sp>
        <p:nvSpPr>
          <p:cNvPr id="3" name="Slide Number Placeholder 2">
            <a:extLst>
              <a:ext uri="{FF2B5EF4-FFF2-40B4-BE49-F238E27FC236}">
                <a16:creationId xmlns:a16="http://schemas.microsoft.com/office/drawing/2014/main" id="{9D971BC8-1C79-DF4C-B225-E39F5FF0C66B}"/>
              </a:ext>
            </a:extLst>
          </p:cNvPr>
          <p:cNvSpPr>
            <a:spLocks noGrp="1"/>
          </p:cNvSpPr>
          <p:nvPr>
            <p:ph type="sldNum" sz="quarter" idx="12"/>
          </p:nvPr>
        </p:nvSpPr>
        <p:spPr/>
        <p:txBody>
          <a:bodyPr/>
          <a:lstStyle/>
          <a:p>
            <a:fld id="{85C893B6-8239-B544-860F-8E6624F3670C}" type="slidenum">
              <a:rPr lang="en-US" smtClean="0"/>
              <a:t>38</a:t>
            </a:fld>
            <a:endParaRPr lang="en-US"/>
          </a:p>
        </p:txBody>
      </p:sp>
      <p:pic>
        <p:nvPicPr>
          <p:cNvPr id="5" name="Picture 4" descr="A picture containing text, font, white, screenshot&#10;&#10;Description automatically generated">
            <a:extLst>
              <a:ext uri="{FF2B5EF4-FFF2-40B4-BE49-F238E27FC236}">
                <a16:creationId xmlns:a16="http://schemas.microsoft.com/office/drawing/2014/main" id="{A0B4FFE7-3896-DCC1-C0DB-C942FB693D5A}"/>
              </a:ext>
            </a:extLst>
          </p:cNvPr>
          <p:cNvPicPr>
            <a:picLocks noChangeAspect="1"/>
          </p:cNvPicPr>
          <p:nvPr/>
        </p:nvPicPr>
        <p:blipFill>
          <a:blip r:embed="rId2"/>
          <a:stretch>
            <a:fillRect/>
          </a:stretch>
        </p:blipFill>
        <p:spPr>
          <a:xfrm>
            <a:off x="2332891" y="1417638"/>
            <a:ext cx="7332785" cy="1013178"/>
          </a:xfrm>
          <a:prstGeom prst="rect">
            <a:avLst/>
          </a:prstGeom>
        </p:spPr>
      </p:pic>
      <p:pic>
        <p:nvPicPr>
          <p:cNvPr id="7" name="Picture 6" descr="A picture containing diagram, plot, text, screenshot&#10;&#10;Description automatically generated">
            <a:extLst>
              <a:ext uri="{FF2B5EF4-FFF2-40B4-BE49-F238E27FC236}">
                <a16:creationId xmlns:a16="http://schemas.microsoft.com/office/drawing/2014/main" id="{DF60129E-7009-F574-3D7F-030A4F71E8B4}"/>
              </a:ext>
            </a:extLst>
          </p:cNvPr>
          <p:cNvPicPr>
            <a:picLocks noChangeAspect="1"/>
          </p:cNvPicPr>
          <p:nvPr/>
        </p:nvPicPr>
        <p:blipFill>
          <a:blip r:embed="rId3"/>
          <a:stretch>
            <a:fillRect/>
          </a:stretch>
        </p:blipFill>
        <p:spPr>
          <a:xfrm>
            <a:off x="2703634" y="2559858"/>
            <a:ext cx="6299587" cy="3734654"/>
          </a:xfrm>
          <a:prstGeom prst="rect">
            <a:avLst/>
          </a:prstGeom>
        </p:spPr>
      </p:pic>
    </p:spTree>
    <p:extLst>
      <p:ext uri="{BB962C8B-B14F-4D97-AF65-F5344CB8AC3E}">
        <p14:creationId xmlns:p14="http://schemas.microsoft.com/office/powerpoint/2010/main" val="1668075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703D-4421-7C75-91F1-536BB37B3B0D}"/>
              </a:ext>
            </a:extLst>
          </p:cNvPr>
          <p:cNvSpPr>
            <a:spLocks noGrp="1"/>
          </p:cNvSpPr>
          <p:nvPr>
            <p:ph type="title"/>
          </p:nvPr>
        </p:nvSpPr>
        <p:spPr/>
        <p:txBody>
          <a:bodyPr/>
          <a:lstStyle/>
          <a:p>
            <a:r>
              <a:rPr lang="en-US" dirty="0"/>
              <a:t>Ready to use themes</a:t>
            </a:r>
          </a:p>
        </p:txBody>
      </p:sp>
      <p:sp>
        <p:nvSpPr>
          <p:cNvPr id="3" name="Slide Number Placeholder 2">
            <a:extLst>
              <a:ext uri="{FF2B5EF4-FFF2-40B4-BE49-F238E27FC236}">
                <a16:creationId xmlns:a16="http://schemas.microsoft.com/office/drawing/2014/main" id="{7EF6548F-9F3C-D91D-7316-116533EE43E1}"/>
              </a:ext>
            </a:extLst>
          </p:cNvPr>
          <p:cNvSpPr>
            <a:spLocks noGrp="1"/>
          </p:cNvSpPr>
          <p:nvPr>
            <p:ph type="sldNum" sz="quarter" idx="12"/>
          </p:nvPr>
        </p:nvSpPr>
        <p:spPr/>
        <p:txBody>
          <a:bodyPr/>
          <a:lstStyle/>
          <a:p>
            <a:fld id="{85C893B6-8239-B544-860F-8E6624F3670C}" type="slidenum">
              <a:rPr lang="en-US" smtClean="0"/>
              <a:t>39</a:t>
            </a:fld>
            <a:endParaRPr lang="en-US"/>
          </a:p>
        </p:txBody>
      </p:sp>
      <p:pic>
        <p:nvPicPr>
          <p:cNvPr id="5" name="Picture 4" descr="A picture containing text, font, white, algebra&#10;&#10;Description automatically generated">
            <a:extLst>
              <a:ext uri="{FF2B5EF4-FFF2-40B4-BE49-F238E27FC236}">
                <a16:creationId xmlns:a16="http://schemas.microsoft.com/office/drawing/2014/main" id="{9EFE3291-AB46-C271-A9D4-7E1D0BCC0135}"/>
              </a:ext>
            </a:extLst>
          </p:cNvPr>
          <p:cNvPicPr>
            <a:picLocks noChangeAspect="1"/>
          </p:cNvPicPr>
          <p:nvPr/>
        </p:nvPicPr>
        <p:blipFill>
          <a:blip r:embed="rId2"/>
          <a:stretch>
            <a:fillRect/>
          </a:stretch>
        </p:blipFill>
        <p:spPr>
          <a:xfrm>
            <a:off x="2098919" y="1220665"/>
            <a:ext cx="7772400" cy="1187333"/>
          </a:xfrm>
          <a:prstGeom prst="rect">
            <a:avLst/>
          </a:prstGeom>
        </p:spPr>
      </p:pic>
      <p:pic>
        <p:nvPicPr>
          <p:cNvPr id="7" name="Picture 6" descr="A picture containing text, diagram, screenshot, number&#10;&#10;Description automatically generated">
            <a:extLst>
              <a:ext uri="{FF2B5EF4-FFF2-40B4-BE49-F238E27FC236}">
                <a16:creationId xmlns:a16="http://schemas.microsoft.com/office/drawing/2014/main" id="{815F47B4-50F2-2F53-BFBC-E8159202B8A6}"/>
              </a:ext>
            </a:extLst>
          </p:cNvPr>
          <p:cNvPicPr>
            <a:picLocks noChangeAspect="1"/>
          </p:cNvPicPr>
          <p:nvPr/>
        </p:nvPicPr>
        <p:blipFill>
          <a:blip r:embed="rId3"/>
          <a:stretch>
            <a:fillRect/>
          </a:stretch>
        </p:blipFill>
        <p:spPr>
          <a:xfrm>
            <a:off x="2588804" y="2583245"/>
            <a:ext cx="6210830" cy="3733515"/>
          </a:xfrm>
          <a:prstGeom prst="rect">
            <a:avLst/>
          </a:prstGeom>
        </p:spPr>
      </p:pic>
    </p:spTree>
    <p:extLst>
      <p:ext uri="{BB962C8B-B14F-4D97-AF65-F5344CB8AC3E}">
        <p14:creationId xmlns:p14="http://schemas.microsoft.com/office/powerpoint/2010/main" val="408148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4</a:t>
            </a:fld>
            <a:endParaRPr lang="en-US"/>
          </a:p>
        </p:txBody>
      </p:sp>
      <p:graphicFrame>
        <p:nvGraphicFramePr>
          <p:cNvPr id="5" name="Table 5">
            <a:extLst>
              <a:ext uri="{FF2B5EF4-FFF2-40B4-BE49-F238E27FC236}">
                <a16:creationId xmlns:a16="http://schemas.microsoft.com/office/drawing/2014/main" id="{1BAED23B-B9D8-D548-908D-6D6EAE4C957C}"/>
              </a:ext>
            </a:extLst>
          </p:cNvPr>
          <p:cNvGraphicFramePr>
            <a:graphicFrameLocks noGrp="1"/>
          </p:cNvGraphicFramePr>
          <p:nvPr>
            <p:extLst>
              <p:ext uri="{D42A27DB-BD31-4B8C-83A1-F6EECF244321}">
                <p14:modId xmlns:p14="http://schemas.microsoft.com/office/powerpoint/2010/main" val="2457264222"/>
              </p:ext>
            </p:extLst>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highlight>
                            <a:srgbClr val="FFFF00"/>
                          </a:highlight>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a:t>
                      </a:r>
                      <a:r>
                        <a:rPr lang="en-US" sz="1800">
                          <a:solidFill>
                            <a:schemeClr val="tx1"/>
                          </a:solidFill>
                        </a:rPr>
                        <a:t>with ggplot2</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F362-1541-E7BB-CDA1-A0BFA184FE01}"/>
              </a:ext>
            </a:extLst>
          </p:cNvPr>
          <p:cNvSpPr>
            <a:spLocks noGrp="1"/>
          </p:cNvSpPr>
          <p:nvPr>
            <p:ph type="title"/>
          </p:nvPr>
        </p:nvSpPr>
        <p:spPr/>
        <p:txBody>
          <a:bodyPr/>
          <a:lstStyle/>
          <a:p>
            <a:r>
              <a:rPr lang="en-US" dirty="0"/>
              <a:t>Useful </a:t>
            </a:r>
            <a:r>
              <a:rPr lang="en-US" dirty="0" err="1"/>
              <a:t>geoms</a:t>
            </a:r>
            <a:endParaRPr lang="en-US" dirty="0"/>
          </a:p>
        </p:txBody>
      </p:sp>
      <p:sp>
        <p:nvSpPr>
          <p:cNvPr id="3" name="Slide Number Placeholder 2">
            <a:extLst>
              <a:ext uri="{FF2B5EF4-FFF2-40B4-BE49-F238E27FC236}">
                <a16:creationId xmlns:a16="http://schemas.microsoft.com/office/drawing/2014/main" id="{83A2482A-2337-F79A-97A8-C954BF646A8A}"/>
              </a:ext>
            </a:extLst>
          </p:cNvPr>
          <p:cNvSpPr>
            <a:spLocks noGrp="1"/>
          </p:cNvSpPr>
          <p:nvPr>
            <p:ph type="sldNum" sz="quarter" idx="12"/>
          </p:nvPr>
        </p:nvSpPr>
        <p:spPr/>
        <p:txBody>
          <a:bodyPr/>
          <a:lstStyle/>
          <a:p>
            <a:fld id="{85C893B6-8239-B544-860F-8E6624F3670C}" type="slidenum">
              <a:rPr lang="en-US" smtClean="0"/>
              <a:t>40</a:t>
            </a:fld>
            <a:endParaRPr lang="en-US"/>
          </a:p>
        </p:txBody>
      </p:sp>
      <p:graphicFrame>
        <p:nvGraphicFramePr>
          <p:cNvPr id="4" name="Table 3">
            <a:extLst>
              <a:ext uri="{FF2B5EF4-FFF2-40B4-BE49-F238E27FC236}">
                <a16:creationId xmlns:a16="http://schemas.microsoft.com/office/drawing/2014/main" id="{469E80E5-CCE9-D8DC-E4D5-52BF5B2A5C43}"/>
              </a:ext>
            </a:extLst>
          </p:cNvPr>
          <p:cNvGraphicFramePr>
            <a:graphicFrameLocks noGrp="1"/>
          </p:cNvGraphicFramePr>
          <p:nvPr/>
        </p:nvGraphicFramePr>
        <p:xfrm>
          <a:off x="1848556" y="1485206"/>
          <a:ext cx="8362244" cy="4622800"/>
        </p:xfrm>
        <a:graphic>
          <a:graphicData uri="http://schemas.openxmlformats.org/drawingml/2006/table">
            <a:tbl>
              <a:tblPr firstRow="1" bandRow="1">
                <a:tableStyleId>{5C22544A-7EE6-4342-B048-85BDC9FD1C3A}</a:tableStyleId>
              </a:tblPr>
              <a:tblGrid>
                <a:gridCol w="2229555">
                  <a:extLst>
                    <a:ext uri="{9D8B030D-6E8A-4147-A177-3AD203B41FA5}">
                      <a16:colId xmlns:a16="http://schemas.microsoft.com/office/drawing/2014/main" val="20000"/>
                    </a:ext>
                  </a:extLst>
                </a:gridCol>
                <a:gridCol w="6132689">
                  <a:extLst>
                    <a:ext uri="{9D8B030D-6E8A-4147-A177-3AD203B41FA5}">
                      <a16:colId xmlns:a16="http://schemas.microsoft.com/office/drawing/2014/main" val="20001"/>
                    </a:ext>
                  </a:extLst>
                </a:gridCol>
              </a:tblGrid>
              <a:tr h="370840">
                <a:tc>
                  <a:txBody>
                    <a:bodyPr/>
                    <a:lstStyle/>
                    <a:p>
                      <a:r>
                        <a:rPr lang="en-US" sz="1600" dirty="0" err="1"/>
                        <a:t>Geom</a:t>
                      </a:r>
                      <a:endParaRPr lang="en-US" sz="1600" dirty="0"/>
                    </a:p>
                  </a:txBody>
                  <a:tcPr/>
                </a:tc>
                <a:tc>
                  <a:txBody>
                    <a:bodyPr/>
                    <a:lstStyle/>
                    <a:p>
                      <a:r>
                        <a:rPr lang="en-US" sz="1600" dirty="0"/>
                        <a:t>Purpose</a:t>
                      </a:r>
                    </a:p>
                  </a:txBody>
                  <a:tcPr/>
                </a:tc>
                <a:extLst>
                  <a:ext uri="{0D108BD9-81ED-4DB2-BD59-A6C34878D82A}">
                    <a16:rowId xmlns:a16="http://schemas.microsoft.com/office/drawing/2014/main" val="10000"/>
                  </a:ext>
                </a:extLst>
              </a:tr>
              <a:tr h="370840">
                <a:tc>
                  <a:txBody>
                    <a:bodyPr/>
                    <a:lstStyle/>
                    <a:p>
                      <a:r>
                        <a:rPr lang="en-US" sz="1600" dirty="0" err="1"/>
                        <a:t>geom_smooth</a:t>
                      </a:r>
                      <a:r>
                        <a:rPr lang="en-US" sz="1600" dirty="0"/>
                        <a:t>()</a:t>
                      </a:r>
                    </a:p>
                  </a:txBody>
                  <a:tcPr/>
                </a:tc>
                <a:tc>
                  <a:txBody>
                    <a:bodyPr/>
                    <a:lstStyle/>
                    <a:p>
                      <a:r>
                        <a:rPr lang="en-US" sz="1600" dirty="0"/>
                        <a:t>Fits a smoother to data and displays</a:t>
                      </a:r>
                      <a:r>
                        <a:rPr lang="en-US" sz="1600" baseline="0" dirty="0"/>
                        <a:t> the smooth and its standard error</a:t>
                      </a:r>
                      <a:endParaRPr lang="en-US" sz="1600" dirty="0"/>
                    </a:p>
                  </a:txBody>
                  <a:tcPr/>
                </a:tc>
                <a:extLst>
                  <a:ext uri="{0D108BD9-81ED-4DB2-BD59-A6C34878D82A}">
                    <a16:rowId xmlns:a16="http://schemas.microsoft.com/office/drawing/2014/main" val="10001"/>
                  </a:ext>
                </a:extLst>
              </a:tr>
              <a:tr h="370840">
                <a:tc>
                  <a:txBody>
                    <a:bodyPr/>
                    <a:lstStyle/>
                    <a:p>
                      <a:r>
                        <a:rPr lang="en-US" sz="1600" dirty="0" err="1"/>
                        <a:t>geom_boxplot</a:t>
                      </a:r>
                      <a:r>
                        <a:rPr lang="en-US" sz="1600" dirty="0"/>
                        <a:t>()</a:t>
                      </a:r>
                    </a:p>
                  </a:txBody>
                  <a:tcPr/>
                </a:tc>
                <a:tc>
                  <a:txBody>
                    <a:bodyPr/>
                    <a:lstStyle/>
                    <a:p>
                      <a:r>
                        <a:rPr lang="en-US" sz="1600" dirty="0"/>
                        <a:t>Produces a box-and-whisker plot to </a:t>
                      </a:r>
                      <a:r>
                        <a:rPr lang="en-US" sz="1600" dirty="0" err="1"/>
                        <a:t>summarise</a:t>
                      </a:r>
                      <a:r>
                        <a:rPr lang="en-US" sz="1600" dirty="0"/>
                        <a:t> the distribution of a set of points</a:t>
                      </a:r>
                    </a:p>
                  </a:txBody>
                  <a:tcPr/>
                </a:tc>
                <a:extLst>
                  <a:ext uri="{0D108BD9-81ED-4DB2-BD59-A6C34878D82A}">
                    <a16:rowId xmlns:a16="http://schemas.microsoft.com/office/drawing/2014/main" val="10002"/>
                  </a:ext>
                </a:extLst>
              </a:tr>
              <a:tr h="370840">
                <a:tc>
                  <a:txBody>
                    <a:bodyPr/>
                    <a:lstStyle/>
                    <a:p>
                      <a:r>
                        <a:rPr lang="en-US" sz="1600" dirty="0" err="1"/>
                        <a:t>geom_histogram</a:t>
                      </a:r>
                      <a:r>
                        <a:rPr lang="en-US" sz="1600" dirty="0"/>
                        <a:t>()</a:t>
                      </a:r>
                    </a:p>
                    <a:p>
                      <a:r>
                        <a:rPr lang="en-US" sz="1600" dirty="0" err="1"/>
                        <a:t>geom_freqpoly</a:t>
                      </a:r>
                      <a:r>
                        <a:rPr lang="en-US" sz="1600" dirty="0"/>
                        <a:t>()</a:t>
                      </a:r>
                    </a:p>
                  </a:txBody>
                  <a:tcPr/>
                </a:tc>
                <a:tc>
                  <a:txBody>
                    <a:bodyPr/>
                    <a:lstStyle/>
                    <a:p>
                      <a:r>
                        <a:rPr lang="en-US" sz="1600" dirty="0"/>
                        <a:t>Shows the distribution of continuous variables</a:t>
                      </a:r>
                    </a:p>
                  </a:txBody>
                  <a:tcPr/>
                </a:tc>
                <a:extLst>
                  <a:ext uri="{0D108BD9-81ED-4DB2-BD59-A6C34878D82A}">
                    <a16:rowId xmlns:a16="http://schemas.microsoft.com/office/drawing/2014/main" val="10003"/>
                  </a:ext>
                </a:extLst>
              </a:tr>
              <a:tr h="370840">
                <a:tc>
                  <a:txBody>
                    <a:bodyPr/>
                    <a:lstStyle/>
                    <a:p>
                      <a:r>
                        <a:rPr lang="en-US" sz="1600" dirty="0" err="1"/>
                        <a:t>geom_bar</a:t>
                      </a:r>
                      <a:r>
                        <a:rPr lang="en-US" sz="1600" dirty="0"/>
                        <a:t>()</a:t>
                      </a:r>
                    </a:p>
                  </a:txBody>
                  <a:tcPr/>
                </a:tc>
                <a:tc>
                  <a:txBody>
                    <a:bodyPr/>
                    <a:lstStyle/>
                    <a:p>
                      <a:r>
                        <a:rPr lang="en-US" sz="1600" dirty="0"/>
                        <a:t>Shows the distribution of categorical</a:t>
                      </a:r>
                      <a:r>
                        <a:rPr lang="en-US" sz="1600" baseline="0" dirty="0"/>
                        <a:t> variables</a:t>
                      </a:r>
                      <a:endParaRPr lang="en-US" sz="1600" dirty="0"/>
                    </a:p>
                  </a:txBody>
                  <a:tcPr/>
                </a:tc>
                <a:extLst>
                  <a:ext uri="{0D108BD9-81ED-4DB2-BD59-A6C34878D82A}">
                    <a16:rowId xmlns:a16="http://schemas.microsoft.com/office/drawing/2014/main" val="10004"/>
                  </a:ext>
                </a:extLst>
              </a:tr>
              <a:tr h="370840">
                <a:tc>
                  <a:txBody>
                    <a:bodyPr/>
                    <a:lstStyle/>
                    <a:p>
                      <a:r>
                        <a:rPr lang="en-US" sz="1600" dirty="0" err="1"/>
                        <a:t>geom_path</a:t>
                      </a:r>
                      <a:r>
                        <a:rPr lang="en-US" sz="1600" dirty="0"/>
                        <a:t>()</a:t>
                      </a:r>
                    </a:p>
                    <a:p>
                      <a:r>
                        <a:rPr lang="en-US" sz="1600" dirty="0" err="1"/>
                        <a:t>geom_line</a:t>
                      </a:r>
                      <a:r>
                        <a:rPr lang="en-US" sz="1600" dirty="0"/>
                        <a:t>()</a:t>
                      </a:r>
                    </a:p>
                  </a:txBody>
                  <a:tcPr/>
                </a:tc>
                <a:tc>
                  <a:txBody>
                    <a:bodyPr/>
                    <a:lstStyle/>
                    <a:p>
                      <a:r>
                        <a:rPr lang="en-US" sz="1600" dirty="0"/>
                        <a:t>Draws lines between data points</a:t>
                      </a:r>
                    </a:p>
                  </a:txBody>
                  <a:tcPr/>
                </a:tc>
                <a:extLst>
                  <a:ext uri="{0D108BD9-81ED-4DB2-BD59-A6C34878D82A}">
                    <a16:rowId xmlns:a16="http://schemas.microsoft.com/office/drawing/2014/main" val="10005"/>
                  </a:ext>
                </a:extLst>
              </a:tr>
              <a:tr h="370840">
                <a:tc>
                  <a:txBody>
                    <a:bodyPr/>
                    <a:lstStyle/>
                    <a:p>
                      <a:r>
                        <a:rPr lang="en-US" sz="1600" dirty="0" err="1"/>
                        <a:t>geom_area</a:t>
                      </a:r>
                      <a:r>
                        <a:rPr lang="en-US" sz="1600" dirty="0"/>
                        <a:t>()</a:t>
                      </a:r>
                    </a:p>
                  </a:txBody>
                  <a:tcPr/>
                </a:tc>
                <a:tc>
                  <a:txBody>
                    <a:bodyPr/>
                    <a:lstStyle/>
                    <a:p>
                      <a:r>
                        <a:rPr lang="en-US" sz="1600" dirty="0"/>
                        <a:t>Draws an area plot,</a:t>
                      </a:r>
                      <a:r>
                        <a:rPr lang="en-US" sz="1600" baseline="0" dirty="0"/>
                        <a:t> which is a line plot filled to the y-axis. Multiple groups will be stacked upon each other</a:t>
                      </a:r>
                      <a:endParaRPr lang="en-US" sz="1600" dirty="0"/>
                    </a:p>
                  </a:txBody>
                  <a:tcPr/>
                </a:tc>
                <a:extLst>
                  <a:ext uri="{0D108BD9-81ED-4DB2-BD59-A6C34878D82A}">
                    <a16:rowId xmlns:a16="http://schemas.microsoft.com/office/drawing/2014/main" val="10006"/>
                  </a:ext>
                </a:extLst>
              </a:tr>
              <a:tr h="370840">
                <a:tc>
                  <a:txBody>
                    <a:bodyPr/>
                    <a:lstStyle/>
                    <a:p>
                      <a:r>
                        <a:rPr lang="en-US" sz="1600" dirty="0" err="1"/>
                        <a:t>geom_rect</a:t>
                      </a:r>
                      <a:r>
                        <a:rPr lang="en-US" sz="1600" dirty="0"/>
                        <a:t>()</a:t>
                      </a:r>
                    </a:p>
                    <a:p>
                      <a:r>
                        <a:rPr lang="en-US" sz="1600" dirty="0" err="1"/>
                        <a:t>geom_tile</a:t>
                      </a:r>
                      <a:r>
                        <a:rPr lang="en-US" sz="1600" dirty="0"/>
                        <a:t>()</a:t>
                      </a:r>
                    </a:p>
                    <a:p>
                      <a:r>
                        <a:rPr lang="en-US" sz="1600" dirty="0" err="1"/>
                        <a:t>geom_raster</a:t>
                      </a:r>
                      <a:r>
                        <a:rPr lang="en-US" sz="1600" dirty="0"/>
                        <a:t>()</a:t>
                      </a:r>
                    </a:p>
                  </a:txBody>
                  <a:tcPr/>
                </a:tc>
                <a:tc>
                  <a:txBody>
                    <a:bodyPr/>
                    <a:lstStyle/>
                    <a:p>
                      <a:r>
                        <a:rPr lang="en-US" sz="1600" dirty="0"/>
                        <a:t>Draw rectangles</a:t>
                      </a:r>
                    </a:p>
                  </a:txBody>
                  <a:tcPr/>
                </a:tc>
                <a:extLst>
                  <a:ext uri="{0D108BD9-81ED-4DB2-BD59-A6C34878D82A}">
                    <a16:rowId xmlns:a16="http://schemas.microsoft.com/office/drawing/2014/main" val="10007"/>
                  </a:ext>
                </a:extLst>
              </a:tr>
              <a:tr h="370840">
                <a:tc>
                  <a:txBody>
                    <a:bodyPr/>
                    <a:lstStyle/>
                    <a:p>
                      <a:r>
                        <a:rPr lang="en-US" sz="1600" dirty="0" err="1"/>
                        <a:t>geom_polygon</a:t>
                      </a:r>
                      <a:r>
                        <a:rPr lang="en-US" sz="1600" dirty="0"/>
                        <a:t>()</a:t>
                      </a:r>
                    </a:p>
                  </a:txBody>
                  <a:tcPr/>
                </a:tc>
                <a:tc>
                  <a:txBody>
                    <a:bodyPr/>
                    <a:lstStyle/>
                    <a:p>
                      <a:r>
                        <a:rPr lang="en-US" sz="1600" dirty="0"/>
                        <a:t>Draws polygons, which</a:t>
                      </a:r>
                      <a:r>
                        <a:rPr lang="en-US" sz="1600" baseline="0" dirty="0"/>
                        <a:t> are filled paths.</a:t>
                      </a:r>
                      <a:endParaRPr lang="en-US" sz="16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55534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92500"/>
          </a:bodyPr>
          <a:lstStyle/>
          <a:p>
            <a:r>
              <a:rPr lang="en-US" dirty="0"/>
              <a:t>Generate the following box plot (</a:t>
            </a:r>
            <a:r>
              <a:rPr lang="en-US" dirty="0" err="1"/>
              <a:t>hwy</a:t>
            </a:r>
            <a:r>
              <a:rPr lang="en-US" dirty="0"/>
              <a:t> by manufacturer) from mpg.</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41</a:t>
            </a:fld>
            <a:endParaRPr lang="en-US"/>
          </a:p>
        </p:txBody>
      </p:sp>
      <p:pic>
        <p:nvPicPr>
          <p:cNvPr id="5" name="Picture 4">
            <a:extLst>
              <a:ext uri="{FF2B5EF4-FFF2-40B4-BE49-F238E27FC236}">
                <a16:creationId xmlns:a16="http://schemas.microsoft.com/office/drawing/2014/main" id="{5548E5C2-6DDD-F19E-2105-19F78062C383}"/>
              </a:ext>
            </a:extLst>
          </p:cNvPr>
          <p:cNvPicPr>
            <a:picLocks noChangeAspect="1"/>
          </p:cNvPicPr>
          <p:nvPr/>
        </p:nvPicPr>
        <p:blipFill>
          <a:blip r:embed="rId2"/>
          <a:stretch>
            <a:fillRect/>
          </a:stretch>
        </p:blipFill>
        <p:spPr>
          <a:xfrm>
            <a:off x="1816974" y="2327856"/>
            <a:ext cx="8222933" cy="4046973"/>
          </a:xfrm>
          <a:prstGeom prst="rect">
            <a:avLst/>
          </a:prstGeom>
        </p:spPr>
      </p:pic>
    </p:spTree>
    <p:extLst>
      <p:ext uri="{BB962C8B-B14F-4D97-AF65-F5344CB8AC3E}">
        <p14:creationId xmlns:p14="http://schemas.microsoft.com/office/powerpoint/2010/main" val="403856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42</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4418D7D2-C556-286D-4B87-33989826F42F}"/>
              </a:ext>
            </a:extLst>
          </p:cNvPr>
          <p:cNvPicPr>
            <a:picLocks noChangeAspect="1"/>
          </p:cNvPicPr>
          <p:nvPr/>
        </p:nvPicPr>
        <p:blipFill>
          <a:blip r:embed="rId2"/>
          <a:stretch>
            <a:fillRect/>
          </a:stretch>
        </p:blipFill>
        <p:spPr>
          <a:xfrm>
            <a:off x="6992916" y="412116"/>
            <a:ext cx="4151067" cy="2846900"/>
          </a:xfrm>
          <a:prstGeom prst="rect">
            <a:avLst/>
          </a:prstGeom>
        </p:spPr>
      </p:pic>
      <p:pic>
        <p:nvPicPr>
          <p:cNvPr id="9" name="Picture 8" descr="A picture containing text, font, screenshot, number&#10;&#10;Description automatically generated">
            <a:extLst>
              <a:ext uri="{FF2B5EF4-FFF2-40B4-BE49-F238E27FC236}">
                <a16:creationId xmlns:a16="http://schemas.microsoft.com/office/drawing/2014/main" id="{6B0B23E1-1F48-99C8-7885-4BEA5E0AA35B}"/>
              </a:ext>
            </a:extLst>
          </p:cNvPr>
          <p:cNvPicPr>
            <a:picLocks noChangeAspect="1"/>
          </p:cNvPicPr>
          <p:nvPr/>
        </p:nvPicPr>
        <p:blipFill>
          <a:blip r:embed="rId3"/>
          <a:stretch>
            <a:fillRect/>
          </a:stretch>
        </p:blipFill>
        <p:spPr>
          <a:xfrm>
            <a:off x="6992916" y="3429000"/>
            <a:ext cx="4377045" cy="2757035"/>
          </a:xfrm>
          <a:prstGeom prst="rect">
            <a:avLst/>
          </a:prstGeom>
        </p:spPr>
      </p:pic>
    </p:spTree>
    <p:extLst>
      <p:ext uri="{BB962C8B-B14F-4D97-AF65-F5344CB8AC3E}">
        <p14:creationId xmlns:p14="http://schemas.microsoft.com/office/powerpoint/2010/main" val="762529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04 – </a:t>
            </a:r>
            <a:r>
              <a:rPr lang="en-US" dirty="0" err="1"/>
              <a:t>dplyr</a:t>
            </a:r>
            <a:endParaRPr lang="en-US" dirty="0"/>
          </a:p>
        </p:txBody>
      </p:sp>
      <p:sp>
        <p:nvSpPr>
          <p:cNvPr id="5" name="Slide Number Placeholder 4"/>
          <p:cNvSpPr>
            <a:spLocks noGrp="1"/>
          </p:cNvSpPr>
          <p:nvPr>
            <p:ph type="sldNum" sz="quarter" idx="12"/>
          </p:nvPr>
        </p:nvSpPr>
        <p:spPr/>
        <p:txBody>
          <a:bodyPr/>
          <a:lstStyle/>
          <a:p>
            <a:fld id="{85C893B6-8239-B544-860F-8E6624F3670C}" type="slidenum">
              <a:rPr lang="en-US" smtClean="0"/>
              <a:t>43</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9" name="Picture 8" descr="A white text with black text&#10;&#10;Description automatically generated">
            <a:extLst>
              <a:ext uri="{FF2B5EF4-FFF2-40B4-BE49-F238E27FC236}">
                <a16:creationId xmlns:a16="http://schemas.microsoft.com/office/drawing/2014/main" id="{E3F18854-1FF4-9122-774A-F61E0F3208EB}"/>
              </a:ext>
            </a:extLst>
          </p:cNvPr>
          <p:cNvPicPr>
            <a:picLocks noChangeAspect="1"/>
          </p:cNvPicPr>
          <p:nvPr/>
        </p:nvPicPr>
        <p:blipFill>
          <a:blip r:embed="rId4"/>
          <a:stretch>
            <a:fillRect/>
          </a:stretch>
        </p:blipFill>
        <p:spPr>
          <a:xfrm>
            <a:off x="2471044" y="797579"/>
            <a:ext cx="7249911" cy="1919094"/>
          </a:xfrm>
          <a:prstGeom prst="rect">
            <a:avLst/>
          </a:prstGeom>
        </p:spPr>
      </p:pic>
    </p:spTree>
    <p:extLst>
      <p:ext uri="{BB962C8B-B14F-4D97-AF65-F5344CB8AC3E}">
        <p14:creationId xmlns:p14="http://schemas.microsoft.com/office/powerpoint/2010/main" val="28636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44</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highlight>
                            <a:srgbClr val="FFFF00"/>
                          </a:highlight>
                        </a:rPr>
                        <a:t>Data transformation with </a:t>
                      </a:r>
                      <a:r>
                        <a:rPr lang="en-US" sz="1800" dirty="0" err="1">
                          <a:solidFill>
                            <a:schemeClr val="tx1"/>
                          </a:solidFill>
                          <a:highlight>
                            <a:srgbClr val="FFFF00"/>
                          </a:highlight>
                        </a:rPr>
                        <a:t>dplyr</a:t>
                      </a:r>
                      <a:endParaRPr lang="en-US" sz="1800" dirty="0">
                        <a:solidFill>
                          <a:schemeClr val="tx1"/>
                        </a:solidFill>
                        <a:highlight>
                          <a:srgbClr val="FFFF00"/>
                        </a:highlight>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2521130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432FF"/>
                </a:solidFill>
              </a:rPr>
              <a:t>Combining operations with the Pipe</a:t>
            </a:r>
          </a:p>
        </p:txBody>
      </p:sp>
      <p:sp>
        <p:nvSpPr>
          <p:cNvPr id="3" name="Content Placeholder 2"/>
          <p:cNvSpPr>
            <a:spLocks noGrp="1"/>
          </p:cNvSpPr>
          <p:nvPr>
            <p:ph sz="half" idx="1"/>
          </p:nvPr>
        </p:nvSpPr>
        <p:spPr>
          <a:xfrm>
            <a:off x="586556" y="1267218"/>
            <a:ext cx="4889211" cy="4839065"/>
          </a:xfrm>
        </p:spPr>
        <p:txBody>
          <a:bodyPr/>
          <a:lstStyle/>
          <a:p>
            <a:r>
              <a:rPr lang="en-US" dirty="0"/>
              <a:t>The pipe %&gt;% comes from the </a:t>
            </a:r>
            <a:r>
              <a:rPr lang="en-US" dirty="0" err="1"/>
              <a:t>magrittr</a:t>
            </a:r>
            <a:r>
              <a:rPr lang="en-US" dirty="0"/>
              <a:t> package (Stefan Milton Bache)</a:t>
            </a:r>
          </a:p>
          <a:p>
            <a:r>
              <a:rPr lang="en-US" dirty="0"/>
              <a:t>Helps to write code that is easier to read and understand</a:t>
            </a:r>
          </a:p>
          <a:p>
            <a:r>
              <a:rPr lang="es-ES_tradnl" dirty="0">
                <a:solidFill>
                  <a:srgbClr val="0000FF"/>
                </a:solidFill>
              </a:rPr>
              <a:t>x %&gt;% f(y)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f(x, y)</a:t>
            </a:r>
            <a:endParaRPr lang="en-US" dirty="0">
              <a:solidFill>
                <a:srgbClr val="0000FF"/>
              </a:solidFill>
            </a:endParaRPr>
          </a:p>
          <a:p>
            <a:r>
              <a:rPr lang="es-ES_tradnl" dirty="0">
                <a:solidFill>
                  <a:srgbClr val="0000FF"/>
                </a:solidFill>
              </a:rPr>
              <a:t>x %&gt;% f(y) %&gt;% g(z)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g(f(x, y),z)</a:t>
            </a:r>
            <a:endParaRPr lang="en-US" dirty="0">
              <a:solidFill>
                <a:srgbClr val="0000FF"/>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45</a:t>
            </a:fld>
            <a:endParaRPr lang="en-US"/>
          </a:p>
        </p:txBody>
      </p:sp>
      <p:sp>
        <p:nvSpPr>
          <p:cNvPr id="5" name="Rectangle 4">
            <a:extLst>
              <a:ext uri="{FF2B5EF4-FFF2-40B4-BE49-F238E27FC236}">
                <a16:creationId xmlns:a16="http://schemas.microsoft.com/office/drawing/2014/main" id="{1AEE4F95-FB2A-2C44-8CEB-AEA66D3606E8}"/>
              </a:ext>
            </a:extLst>
          </p:cNvPr>
          <p:cNvSpPr/>
          <p:nvPr/>
        </p:nvSpPr>
        <p:spPr>
          <a:xfrm>
            <a:off x="7152212" y="4199861"/>
            <a:ext cx="2979214" cy="369332"/>
          </a:xfrm>
          <a:prstGeom prst="rect">
            <a:avLst/>
          </a:prstGeom>
        </p:spPr>
        <p:txBody>
          <a:bodyPr wrap="none">
            <a:spAutoFit/>
          </a:bodyPr>
          <a:lstStyle/>
          <a:p>
            <a:r>
              <a:rPr lang="en-US" dirty="0">
                <a:hlinkClick r:id="rId3"/>
              </a:rPr>
              <a:t>https://magrittr.tidyverse.org</a:t>
            </a:r>
            <a:r>
              <a:rPr lang="en-US" dirty="0"/>
              <a:t> </a:t>
            </a:r>
          </a:p>
        </p:txBody>
      </p:sp>
      <p:pic>
        <p:nvPicPr>
          <p:cNvPr id="7" name="Picture 6" descr="Graphical user interface, text, application&#10;&#10;Description automatically generated">
            <a:extLst>
              <a:ext uri="{FF2B5EF4-FFF2-40B4-BE49-F238E27FC236}">
                <a16:creationId xmlns:a16="http://schemas.microsoft.com/office/drawing/2014/main" id="{F35368DA-317D-0443-A7C0-ACB52E1602D9}"/>
              </a:ext>
            </a:extLst>
          </p:cNvPr>
          <p:cNvPicPr>
            <a:picLocks noChangeAspect="1"/>
          </p:cNvPicPr>
          <p:nvPr/>
        </p:nvPicPr>
        <p:blipFill>
          <a:blip r:embed="rId4"/>
          <a:stretch>
            <a:fillRect/>
          </a:stretch>
        </p:blipFill>
        <p:spPr>
          <a:xfrm>
            <a:off x="6057563" y="1330492"/>
            <a:ext cx="5775685" cy="261138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C848168-2E44-1141-BDB5-87383DF29B87}"/>
              </a:ext>
            </a:extLst>
          </p:cNvPr>
          <p:cNvPicPr>
            <a:picLocks noChangeAspect="1"/>
          </p:cNvPicPr>
          <p:nvPr/>
        </p:nvPicPr>
        <p:blipFill>
          <a:blip r:embed="rId5"/>
          <a:stretch>
            <a:fillRect/>
          </a:stretch>
        </p:blipFill>
        <p:spPr>
          <a:xfrm>
            <a:off x="6158766" y="4986160"/>
            <a:ext cx="5662418" cy="1120123"/>
          </a:xfrm>
          <a:prstGeom prst="rect">
            <a:avLst/>
          </a:prstGeom>
        </p:spPr>
      </p:pic>
    </p:spTree>
    <p:extLst>
      <p:ext uri="{BB962C8B-B14F-4D97-AF65-F5344CB8AC3E}">
        <p14:creationId xmlns:p14="http://schemas.microsoft.com/office/powerpoint/2010/main" val="4108923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B9DBB6-F23E-50E5-A82A-3F1925F2BE38}"/>
              </a:ext>
            </a:extLst>
          </p:cNvPr>
          <p:cNvSpPr>
            <a:spLocks noGrp="1"/>
          </p:cNvSpPr>
          <p:nvPr>
            <p:ph type="sldNum" sz="quarter" idx="12"/>
          </p:nvPr>
        </p:nvSpPr>
        <p:spPr/>
        <p:txBody>
          <a:bodyPr/>
          <a:lstStyle/>
          <a:p>
            <a:fld id="{85C893B6-8239-B544-860F-8E6624F3670C}" type="slidenum">
              <a:rPr lang="en-US" smtClean="0"/>
              <a:t>46</a:t>
            </a:fld>
            <a:endParaRPr lang="en-US"/>
          </a:p>
        </p:txBody>
      </p:sp>
      <p:pic>
        <p:nvPicPr>
          <p:cNvPr id="8" name="Picture 7" descr="A screenshot of a computer&#10;&#10;Description automatically generated">
            <a:extLst>
              <a:ext uri="{FF2B5EF4-FFF2-40B4-BE49-F238E27FC236}">
                <a16:creationId xmlns:a16="http://schemas.microsoft.com/office/drawing/2014/main" id="{66D94914-30A2-5D93-7F1A-E6E2D907C749}"/>
              </a:ext>
            </a:extLst>
          </p:cNvPr>
          <p:cNvPicPr>
            <a:picLocks noChangeAspect="1"/>
          </p:cNvPicPr>
          <p:nvPr/>
        </p:nvPicPr>
        <p:blipFill>
          <a:blip r:embed="rId2"/>
          <a:stretch>
            <a:fillRect/>
          </a:stretch>
        </p:blipFill>
        <p:spPr>
          <a:xfrm>
            <a:off x="1030233" y="219794"/>
            <a:ext cx="9164392" cy="2943820"/>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EC7D1EE0-EE56-73AC-0261-F3AFBCC3972B}"/>
              </a:ext>
            </a:extLst>
          </p:cNvPr>
          <p:cNvPicPr>
            <a:picLocks noChangeAspect="1"/>
          </p:cNvPicPr>
          <p:nvPr/>
        </p:nvPicPr>
        <p:blipFill>
          <a:blip r:embed="rId3"/>
          <a:stretch>
            <a:fillRect/>
          </a:stretch>
        </p:blipFill>
        <p:spPr>
          <a:xfrm>
            <a:off x="1030232" y="3780706"/>
            <a:ext cx="9175361" cy="1999983"/>
          </a:xfrm>
          <a:prstGeom prst="rect">
            <a:avLst/>
          </a:prstGeom>
        </p:spPr>
      </p:pic>
    </p:spTree>
    <p:extLst>
      <p:ext uri="{BB962C8B-B14F-4D97-AF65-F5344CB8AC3E}">
        <p14:creationId xmlns:p14="http://schemas.microsoft.com/office/powerpoint/2010/main" val="2004481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DB79-322D-CB86-AB46-DD5D7F0F5A2D}"/>
              </a:ext>
            </a:extLst>
          </p:cNvPr>
          <p:cNvSpPr>
            <a:spLocks noGrp="1"/>
          </p:cNvSpPr>
          <p:nvPr>
            <p:ph type="title"/>
          </p:nvPr>
        </p:nvSpPr>
        <p:spPr/>
        <p:txBody>
          <a:bodyPr/>
          <a:lstStyle/>
          <a:p>
            <a:r>
              <a:rPr lang="en-US" dirty="0"/>
              <a:t>Need for </a:t>
            </a:r>
            <a:r>
              <a:rPr lang="en-US" dirty="0" err="1"/>
              <a:t>dplyr</a:t>
            </a:r>
            <a:endParaRPr lang="en-US" dirty="0"/>
          </a:p>
        </p:txBody>
      </p:sp>
      <p:sp>
        <p:nvSpPr>
          <p:cNvPr id="3" name="Content Placeholder 2"/>
          <p:cNvSpPr>
            <a:spLocks noGrp="1"/>
          </p:cNvSpPr>
          <p:nvPr>
            <p:ph idx="1"/>
          </p:nvPr>
        </p:nvSpPr>
        <p:spPr/>
        <p:txBody>
          <a:bodyPr>
            <a:normAutofit/>
          </a:bodyPr>
          <a:lstStyle/>
          <a:p>
            <a:r>
              <a:rPr lang="en-US" dirty="0" err="1"/>
              <a:t>Visualisation</a:t>
            </a:r>
            <a:r>
              <a:rPr lang="en-US" dirty="0"/>
              <a:t> is an important tool for insight generation, but it</a:t>
            </a:r>
            <a:r>
              <a:rPr lang="uk-UA" dirty="0"/>
              <a:t>’</a:t>
            </a:r>
            <a:r>
              <a:rPr lang="en-US" dirty="0"/>
              <a:t>s rare that you get the data in exactly the right form you need (Wickham and </a:t>
            </a:r>
            <a:r>
              <a:rPr lang="en-US" dirty="0" err="1"/>
              <a:t>Grolemund</a:t>
            </a:r>
            <a:r>
              <a:rPr lang="en-US" dirty="0"/>
              <a:t> 2017)</a:t>
            </a:r>
          </a:p>
          <a:p>
            <a:pPr lvl="1"/>
            <a:r>
              <a:rPr lang="en-US" dirty="0"/>
              <a:t>Create new variables</a:t>
            </a:r>
          </a:p>
          <a:p>
            <a:pPr lvl="1"/>
            <a:r>
              <a:rPr lang="en-US" dirty="0"/>
              <a:t>Create summaries</a:t>
            </a:r>
          </a:p>
          <a:p>
            <a:pPr lvl="1"/>
            <a:r>
              <a:rPr lang="en-US" dirty="0"/>
              <a:t>Order data</a:t>
            </a:r>
          </a:p>
          <a:p>
            <a:r>
              <a:rPr lang="en-US" b="1" dirty="0" err="1">
                <a:solidFill>
                  <a:srgbClr val="000090"/>
                </a:solidFill>
              </a:rPr>
              <a:t>dplyr</a:t>
            </a:r>
            <a:r>
              <a:rPr lang="en-US" dirty="0"/>
              <a:t> package is designed for data transformation</a:t>
            </a:r>
          </a:p>
        </p:txBody>
      </p:sp>
      <p:sp>
        <p:nvSpPr>
          <p:cNvPr id="4" name="Slide Number Placeholder 3"/>
          <p:cNvSpPr>
            <a:spLocks noGrp="1"/>
          </p:cNvSpPr>
          <p:nvPr>
            <p:ph type="sldNum" sz="quarter" idx="12"/>
          </p:nvPr>
        </p:nvSpPr>
        <p:spPr/>
        <p:txBody>
          <a:bodyPr/>
          <a:lstStyle/>
          <a:p>
            <a:fld id="{85C893B6-8239-B544-860F-8E6624F3670C}" type="slidenum">
              <a:rPr lang="en-US" smtClean="0"/>
              <a:t>47</a:t>
            </a:fld>
            <a:endParaRPr lang="en-US"/>
          </a:p>
        </p:txBody>
      </p:sp>
    </p:spTree>
    <p:extLst>
      <p:ext uri="{BB962C8B-B14F-4D97-AF65-F5344CB8AC3E}">
        <p14:creationId xmlns:p14="http://schemas.microsoft.com/office/powerpoint/2010/main" val="3394784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Basics: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48</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1" dirty="0"/>
                        <a:t>mutate()</a:t>
                      </a:r>
                    </a:p>
                  </a:txBody>
                  <a:tcPr/>
                </a:tc>
                <a:tc>
                  <a:txBody>
                    <a:bodyPr/>
                    <a:lstStyle/>
                    <a:p>
                      <a:r>
                        <a:rPr lang="en-US" sz="2000" i="1" dirty="0"/>
                        <a:t>Create new variables with functions of</a:t>
                      </a:r>
                      <a:r>
                        <a:rPr lang="en-US" sz="2000" i="1" baseline="0" dirty="0"/>
                        <a:t> existing variables</a:t>
                      </a:r>
                      <a:endParaRPr lang="en-US" sz="2000" i="1" dirty="0"/>
                    </a:p>
                  </a:txBody>
                  <a:tcPr/>
                </a:tc>
                <a:extLst>
                  <a:ext uri="{0D108BD9-81ED-4DB2-BD59-A6C34878D82A}">
                    <a16:rowId xmlns:a16="http://schemas.microsoft.com/office/drawing/2014/main" val="10004"/>
                  </a:ext>
                </a:extLst>
              </a:tr>
              <a:tr h="370840">
                <a:tc>
                  <a:txBody>
                    <a:bodyPr/>
                    <a:lstStyle/>
                    <a:p>
                      <a:r>
                        <a:rPr lang="en-US" sz="2000" b="1" i="1" dirty="0" err="1"/>
                        <a:t>summarise</a:t>
                      </a:r>
                      <a:r>
                        <a:rPr lang="en-US" sz="2000" b="1" i="1" dirty="0"/>
                        <a:t>()</a:t>
                      </a:r>
                    </a:p>
                  </a:txBody>
                  <a:tcPr/>
                </a:tc>
                <a:tc>
                  <a:txBody>
                    <a:bodyPr/>
                    <a:lstStyle/>
                    <a:p>
                      <a:r>
                        <a:rPr lang="en-US" sz="2000" i="1"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501612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1. filter() </a:t>
            </a:r>
            <a:r>
              <a:rPr lang="en-US" dirty="0"/>
              <a:t>aimsir17 </a:t>
            </a:r>
            <a:r>
              <a:rPr lang="en-US" dirty="0" err="1"/>
              <a:t>tibble</a:t>
            </a:r>
            <a:r>
              <a:rPr lang="en-US" dirty="0"/>
              <a:t> </a:t>
            </a:r>
            <a:r>
              <a:rPr lang="en-US" dirty="0">
                <a:solidFill>
                  <a:srgbClr val="0000FF"/>
                </a:solidFill>
              </a:rPr>
              <a:t>observations</a:t>
            </a:r>
          </a:p>
        </p:txBody>
      </p:sp>
      <p:sp>
        <p:nvSpPr>
          <p:cNvPr id="3" name="Content Placeholder 2"/>
          <p:cNvSpPr>
            <a:spLocks noGrp="1"/>
          </p:cNvSpPr>
          <p:nvPr>
            <p:ph sz="half" idx="1"/>
          </p:nvPr>
        </p:nvSpPr>
        <p:spPr/>
        <p:txBody>
          <a:bodyPr>
            <a:normAutofit fontScale="92500" lnSpcReduction="10000"/>
          </a:bodyPr>
          <a:lstStyle/>
          <a:p>
            <a:r>
              <a:rPr lang="en-US" dirty="0"/>
              <a:t>First argument the name of the data frame</a:t>
            </a:r>
          </a:p>
          <a:p>
            <a:r>
              <a:rPr lang="en-US" dirty="0"/>
              <a:t>Subsequent arguments are expressions that filter the data frame</a:t>
            </a:r>
          </a:p>
          <a:p>
            <a:r>
              <a:rPr lang="en-US" dirty="0"/>
              <a:t>Subsequent arguments can be viewed as a succession of “and” statements</a:t>
            </a:r>
          </a:p>
          <a:p>
            <a:r>
              <a:rPr lang="en-US" dirty="0"/>
              <a:t>Number of columns does not change</a:t>
            </a:r>
          </a:p>
          <a:p>
            <a:r>
              <a:rPr lang="en-US" dirty="0"/>
              <a:t>Number of rows reduced (filtered)</a:t>
            </a:r>
          </a:p>
        </p:txBody>
      </p:sp>
      <p:sp>
        <p:nvSpPr>
          <p:cNvPr id="4" name="Slide Number Placeholder 3"/>
          <p:cNvSpPr>
            <a:spLocks noGrp="1"/>
          </p:cNvSpPr>
          <p:nvPr>
            <p:ph type="sldNum" sz="quarter" idx="12"/>
          </p:nvPr>
        </p:nvSpPr>
        <p:spPr/>
        <p:txBody>
          <a:bodyPr/>
          <a:lstStyle/>
          <a:p>
            <a:fld id="{85C893B6-8239-B544-860F-8E6624F3670C}" type="slidenum">
              <a:rPr lang="en-US" smtClean="0"/>
              <a:t>49</a:t>
            </a:fld>
            <a:endParaRPr lang="en-US"/>
          </a:p>
        </p:txBody>
      </p:sp>
      <p:pic>
        <p:nvPicPr>
          <p:cNvPr id="7" name="Picture 6" descr="Table&#10;&#10;Description automatically generated">
            <a:extLst>
              <a:ext uri="{FF2B5EF4-FFF2-40B4-BE49-F238E27FC236}">
                <a16:creationId xmlns:a16="http://schemas.microsoft.com/office/drawing/2014/main" id="{414B67A0-5C79-3445-A785-2A48413E1473}"/>
              </a:ext>
            </a:extLst>
          </p:cNvPr>
          <p:cNvPicPr>
            <a:picLocks noChangeAspect="1"/>
          </p:cNvPicPr>
          <p:nvPr/>
        </p:nvPicPr>
        <p:blipFill>
          <a:blip r:embed="rId3"/>
          <a:stretch>
            <a:fillRect/>
          </a:stretch>
        </p:blipFill>
        <p:spPr>
          <a:xfrm>
            <a:off x="5839585" y="1703753"/>
            <a:ext cx="6244511" cy="4121149"/>
          </a:xfrm>
          <a:prstGeom prst="rect">
            <a:avLst/>
          </a:prstGeom>
        </p:spPr>
      </p:pic>
    </p:spTree>
    <p:extLst>
      <p:ext uri="{BB962C8B-B14F-4D97-AF65-F5344CB8AC3E}">
        <p14:creationId xmlns:p14="http://schemas.microsoft.com/office/powerpoint/2010/main" val="75394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 Project for Statistical Computing</a:t>
            </a:r>
          </a:p>
        </p:txBody>
      </p:sp>
      <p:sp>
        <p:nvSpPr>
          <p:cNvPr id="3" name="Content Placeholder 2"/>
          <p:cNvSpPr>
            <a:spLocks noGrp="1"/>
          </p:cNvSpPr>
          <p:nvPr>
            <p:ph sz="half" idx="1"/>
          </p:nvPr>
        </p:nvSpPr>
        <p:spPr/>
        <p:txBody>
          <a:bodyPr>
            <a:normAutofit/>
          </a:bodyPr>
          <a:lstStyle/>
          <a:p>
            <a:r>
              <a:rPr lang="en-US" dirty="0"/>
              <a:t>R’s </a:t>
            </a:r>
            <a:r>
              <a:rPr lang="en-US" i="1" dirty="0"/>
              <a:t>mission </a:t>
            </a:r>
            <a:r>
              <a:rPr lang="en-US" dirty="0"/>
              <a:t>is to enable the best and most thorough exploration of data possible (Chambers 2008). </a:t>
            </a:r>
          </a:p>
          <a:p>
            <a:r>
              <a:rPr lang="en-US" dirty="0"/>
              <a:t>It is a dialect of the S language, developed at Bell Laboratories</a:t>
            </a:r>
          </a:p>
          <a:p>
            <a:r>
              <a:rPr lang="en-US" dirty="0"/>
              <a:t>ACM noted that </a:t>
            </a:r>
            <a:r>
              <a:rPr lang="en-US" i="1" dirty="0"/>
              <a:t>S</a:t>
            </a:r>
            <a:r>
              <a:rPr lang="en-US" dirty="0"/>
              <a:t> “</a:t>
            </a:r>
            <a:r>
              <a:rPr lang="en-US" i="1" dirty="0"/>
              <a:t>will forever alter the way people analyze, visualize, and manipulate data”</a:t>
            </a:r>
            <a:r>
              <a:rPr lang="en-IE" dirty="0"/>
              <a:t> </a:t>
            </a:r>
            <a:endParaRPr lang="en-US" dirty="0"/>
          </a:p>
        </p:txBody>
      </p:sp>
      <p:sp>
        <p:nvSpPr>
          <p:cNvPr id="4" name="Content Placeholder 3">
            <a:extLst>
              <a:ext uri="{FF2B5EF4-FFF2-40B4-BE49-F238E27FC236}">
                <a16:creationId xmlns:a16="http://schemas.microsoft.com/office/drawing/2014/main" id="{FFB4B35E-DA44-2E43-9E1A-8AE759481D1D}"/>
              </a:ext>
            </a:extLst>
          </p:cNvPr>
          <p:cNvSpPr>
            <a:spLocks noGrp="1"/>
          </p:cNvSpPr>
          <p:nvPr>
            <p:ph sz="half" idx="2"/>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6A37401E-7D5F-4D42-9923-BAC55B6DE86C}"/>
              </a:ext>
            </a:extLst>
          </p:cNvPr>
          <p:cNvPicPr>
            <a:picLocks noChangeAspect="1"/>
          </p:cNvPicPr>
          <p:nvPr/>
        </p:nvPicPr>
        <p:blipFill>
          <a:blip r:embed="rId3"/>
          <a:stretch>
            <a:fillRect/>
          </a:stretch>
        </p:blipFill>
        <p:spPr>
          <a:xfrm>
            <a:off x="6012858" y="1211318"/>
            <a:ext cx="4197942" cy="20323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7888CF5-E00E-654E-9451-43D99AFEC56A}"/>
              </a:ext>
            </a:extLst>
          </p:cNvPr>
          <p:cNvPicPr>
            <a:picLocks noChangeAspect="1"/>
          </p:cNvPicPr>
          <p:nvPr/>
        </p:nvPicPr>
        <p:blipFill>
          <a:blip r:embed="rId4"/>
          <a:stretch>
            <a:fillRect/>
          </a:stretch>
        </p:blipFill>
        <p:spPr>
          <a:xfrm>
            <a:off x="6172201" y="3385637"/>
            <a:ext cx="4074027" cy="2461939"/>
          </a:xfrm>
          <a:prstGeom prst="rect">
            <a:avLst/>
          </a:prstGeom>
        </p:spPr>
      </p:pic>
    </p:spTree>
    <p:extLst>
      <p:ext uri="{BB962C8B-B14F-4D97-AF65-F5344CB8AC3E}">
        <p14:creationId xmlns:p14="http://schemas.microsoft.com/office/powerpoint/2010/main" val="42022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BF34-C6D5-9746-9B56-907365D2D316}"/>
              </a:ext>
            </a:extLst>
          </p:cNvPr>
          <p:cNvSpPr>
            <a:spLocks noGrp="1"/>
          </p:cNvSpPr>
          <p:nvPr>
            <p:ph type="title"/>
          </p:nvPr>
        </p:nvSpPr>
        <p:spPr/>
        <p:txBody>
          <a:bodyPr/>
          <a:lstStyle/>
          <a:p>
            <a:r>
              <a:rPr lang="en-US" dirty="0"/>
              <a:t>Relational operators in R</a:t>
            </a:r>
          </a:p>
        </p:txBody>
      </p:sp>
      <p:sp>
        <p:nvSpPr>
          <p:cNvPr id="4" name="Slide Number Placeholder 3">
            <a:extLst>
              <a:ext uri="{FF2B5EF4-FFF2-40B4-BE49-F238E27FC236}">
                <a16:creationId xmlns:a16="http://schemas.microsoft.com/office/drawing/2014/main" id="{04419232-51CA-F146-ABF0-E96204CE93DF}"/>
              </a:ext>
            </a:extLst>
          </p:cNvPr>
          <p:cNvSpPr>
            <a:spLocks noGrp="1"/>
          </p:cNvSpPr>
          <p:nvPr>
            <p:ph type="sldNum" sz="quarter" idx="12"/>
          </p:nvPr>
        </p:nvSpPr>
        <p:spPr/>
        <p:txBody>
          <a:bodyPr/>
          <a:lstStyle/>
          <a:p>
            <a:fld id="{85C893B6-8239-B544-860F-8E6624F3670C}" type="slidenum">
              <a:rPr lang="en-US" smtClean="0"/>
              <a:t>50</a:t>
            </a:fld>
            <a:endParaRPr lang="en-US"/>
          </a:p>
        </p:txBody>
      </p:sp>
      <p:graphicFrame>
        <p:nvGraphicFramePr>
          <p:cNvPr id="5" name="Table 4">
            <a:extLst>
              <a:ext uri="{FF2B5EF4-FFF2-40B4-BE49-F238E27FC236}">
                <a16:creationId xmlns:a16="http://schemas.microsoft.com/office/drawing/2014/main" id="{8D6F0B27-40FD-A94B-A380-DE81A1F5276C}"/>
              </a:ext>
            </a:extLst>
          </p:cNvPr>
          <p:cNvGraphicFramePr>
            <a:graphicFrameLocks noGrp="1"/>
          </p:cNvGraphicFramePr>
          <p:nvPr/>
        </p:nvGraphicFramePr>
        <p:xfrm>
          <a:off x="1326291" y="1578022"/>
          <a:ext cx="3423824" cy="4246880"/>
        </p:xfrm>
        <a:graphic>
          <a:graphicData uri="http://schemas.openxmlformats.org/drawingml/2006/table">
            <a:tbl>
              <a:tblPr firstRow="1" bandRow="1">
                <a:tableStyleId>{5C22544A-7EE6-4342-B048-85BDC9FD1C3A}</a:tableStyleId>
              </a:tblPr>
              <a:tblGrid>
                <a:gridCol w="1711912">
                  <a:extLst>
                    <a:ext uri="{9D8B030D-6E8A-4147-A177-3AD203B41FA5}">
                      <a16:colId xmlns:a16="http://schemas.microsoft.com/office/drawing/2014/main" val="20000"/>
                    </a:ext>
                  </a:extLst>
                </a:gridCol>
                <a:gridCol w="1711912">
                  <a:extLst>
                    <a:ext uri="{9D8B030D-6E8A-4147-A177-3AD203B41FA5}">
                      <a16:colId xmlns:a16="http://schemas.microsoft.com/office/drawing/2014/main" val="20001"/>
                    </a:ext>
                  </a:extLst>
                </a:gridCol>
              </a:tblGrid>
              <a:tr h="370840">
                <a:tc>
                  <a:txBody>
                    <a:bodyPr/>
                    <a:lstStyle/>
                    <a:p>
                      <a:pPr algn="ctr"/>
                      <a:r>
                        <a:rPr lang="en-US" dirty="0"/>
                        <a:t>Operators</a:t>
                      </a:r>
                    </a:p>
                  </a:txBody>
                  <a:tcPr/>
                </a:tc>
                <a:tc>
                  <a:txBody>
                    <a:bodyPr/>
                    <a:lstStyle/>
                    <a:p>
                      <a:pPr algn="ctr"/>
                      <a:r>
                        <a:rPr lang="en-US" dirty="0"/>
                        <a:t>Description </a:t>
                      </a:r>
                    </a:p>
                  </a:txBody>
                  <a:tcPr/>
                </a:tc>
                <a:extLst>
                  <a:ext uri="{0D108BD9-81ED-4DB2-BD59-A6C34878D82A}">
                    <a16:rowId xmlns:a16="http://schemas.microsoft.com/office/drawing/2014/main" val="10000"/>
                  </a:ext>
                </a:extLst>
              </a:tr>
              <a:tr h="370840">
                <a:tc>
                  <a:txBody>
                    <a:bodyPr/>
                    <a:lstStyle/>
                    <a:p>
                      <a:pPr algn="ctr"/>
                      <a:r>
                        <a:rPr lang="en-US" dirty="0"/>
                        <a:t>&lt;</a:t>
                      </a:r>
                    </a:p>
                  </a:txBody>
                  <a:tcPr/>
                </a:tc>
                <a:tc>
                  <a:txBody>
                    <a:bodyPr/>
                    <a:lstStyle/>
                    <a:p>
                      <a:pPr algn="ctr"/>
                      <a:r>
                        <a:rPr lang="en-US" dirty="0"/>
                        <a:t>less than</a:t>
                      </a:r>
                    </a:p>
                  </a:txBody>
                  <a:tcPr/>
                </a:tc>
                <a:extLst>
                  <a:ext uri="{0D108BD9-81ED-4DB2-BD59-A6C34878D82A}">
                    <a16:rowId xmlns:a16="http://schemas.microsoft.com/office/drawing/2014/main" val="10001"/>
                  </a:ext>
                </a:extLst>
              </a:tr>
              <a:tr h="370840">
                <a:tc>
                  <a:txBody>
                    <a:bodyPr/>
                    <a:lstStyle/>
                    <a:p>
                      <a:pPr algn="ctr"/>
                      <a:r>
                        <a:rPr lang="en-US" dirty="0"/>
                        <a:t>&lt;=</a:t>
                      </a:r>
                    </a:p>
                  </a:txBody>
                  <a:tcPr/>
                </a:tc>
                <a:tc>
                  <a:txBody>
                    <a:bodyPr/>
                    <a:lstStyle/>
                    <a:p>
                      <a:pPr algn="ctr"/>
                      <a:r>
                        <a:rPr lang="en-US" dirty="0"/>
                        <a:t>less than or equal to</a:t>
                      </a:r>
                    </a:p>
                  </a:txBody>
                  <a:tcPr/>
                </a:tc>
                <a:extLst>
                  <a:ext uri="{0D108BD9-81ED-4DB2-BD59-A6C34878D82A}">
                    <a16:rowId xmlns:a16="http://schemas.microsoft.com/office/drawing/2014/main" val="10002"/>
                  </a:ext>
                </a:extLst>
              </a:tr>
              <a:tr h="370840">
                <a:tc>
                  <a:txBody>
                    <a:bodyPr/>
                    <a:lstStyle/>
                    <a:p>
                      <a:pPr algn="ctr"/>
                      <a:r>
                        <a:rPr lang="en-US" dirty="0"/>
                        <a:t>&gt;</a:t>
                      </a:r>
                    </a:p>
                  </a:txBody>
                  <a:tcPr/>
                </a:tc>
                <a:tc>
                  <a:txBody>
                    <a:bodyPr/>
                    <a:lstStyle/>
                    <a:p>
                      <a:pPr algn="ctr"/>
                      <a:r>
                        <a:rPr lang="en-US" dirty="0"/>
                        <a:t>greater than</a:t>
                      </a:r>
                    </a:p>
                  </a:txBody>
                  <a:tcPr/>
                </a:tc>
                <a:extLst>
                  <a:ext uri="{0D108BD9-81ED-4DB2-BD59-A6C34878D82A}">
                    <a16:rowId xmlns:a16="http://schemas.microsoft.com/office/drawing/2014/main" val="10003"/>
                  </a:ext>
                </a:extLst>
              </a:tr>
              <a:tr h="370840">
                <a:tc>
                  <a:txBody>
                    <a:bodyPr/>
                    <a:lstStyle/>
                    <a:p>
                      <a:pPr algn="ctr"/>
                      <a:r>
                        <a:rPr lang="en-US" dirty="0"/>
                        <a:t>&gt;=</a:t>
                      </a:r>
                    </a:p>
                  </a:txBody>
                  <a:tcPr/>
                </a:tc>
                <a:tc>
                  <a:txBody>
                    <a:bodyPr/>
                    <a:lstStyle/>
                    <a:p>
                      <a:pPr algn="ctr"/>
                      <a:r>
                        <a:rPr lang="en-US" dirty="0"/>
                        <a:t>greater</a:t>
                      </a:r>
                      <a:r>
                        <a:rPr lang="en-US" baseline="0" dirty="0"/>
                        <a:t> than or equal to</a:t>
                      </a:r>
                      <a:endParaRPr lang="en-US" dirty="0"/>
                    </a:p>
                  </a:txBody>
                  <a:tcPr/>
                </a:tc>
                <a:extLst>
                  <a:ext uri="{0D108BD9-81ED-4DB2-BD59-A6C34878D82A}">
                    <a16:rowId xmlns:a16="http://schemas.microsoft.com/office/drawing/2014/main" val="10004"/>
                  </a:ext>
                </a:extLst>
              </a:tr>
              <a:tr h="370840">
                <a:tc>
                  <a:txBody>
                    <a:bodyPr/>
                    <a:lstStyle/>
                    <a:p>
                      <a:pPr algn="ctr"/>
                      <a:r>
                        <a:rPr lang="en-US" dirty="0"/>
                        <a:t>==</a:t>
                      </a:r>
                    </a:p>
                  </a:txBody>
                  <a:tcPr/>
                </a:tc>
                <a:tc>
                  <a:txBody>
                    <a:bodyPr/>
                    <a:lstStyle/>
                    <a:p>
                      <a:pPr algn="ctr"/>
                      <a:r>
                        <a:rPr lang="en-US" dirty="0"/>
                        <a:t>exactly equal to</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not equal to</a:t>
                      </a:r>
                    </a:p>
                  </a:txBody>
                  <a:tcPr/>
                </a:tc>
                <a:extLst>
                  <a:ext uri="{0D108BD9-81ED-4DB2-BD59-A6C34878D82A}">
                    <a16:rowId xmlns:a16="http://schemas.microsoft.com/office/drawing/2014/main" val="10006"/>
                  </a:ext>
                </a:extLst>
              </a:tr>
              <a:tr h="370840">
                <a:tc>
                  <a:txBody>
                    <a:bodyPr/>
                    <a:lstStyle/>
                    <a:p>
                      <a:pPr algn="ctr"/>
                      <a:r>
                        <a:rPr lang="en-US" dirty="0"/>
                        <a:t>!x</a:t>
                      </a:r>
                    </a:p>
                  </a:txBody>
                  <a:tcPr/>
                </a:tc>
                <a:tc>
                  <a:txBody>
                    <a:bodyPr/>
                    <a:lstStyle/>
                    <a:p>
                      <a:pPr algn="ctr"/>
                      <a:r>
                        <a:rPr lang="en-US" dirty="0"/>
                        <a:t>not x</a:t>
                      </a:r>
                    </a:p>
                  </a:txBody>
                  <a:tcPr/>
                </a:tc>
                <a:extLst>
                  <a:ext uri="{0D108BD9-81ED-4DB2-BD59-A6C34878D82A}">
                    <a16:rowId xmlns:a16="http://schemas.microsoft.com/office/drawing/2014/main" val="10007"/>
                  </a:ext>
                </a:extLst>
              </a:tr>
              <a:tr h="370840">
                <a:tc>
                  <a:txBody>
                    <a:bodyPr/>
                    <a:lstStyle/>
                    <a:p>
                      <a:pPr algn="ctr"/>
                      <a:r>
                        <a:rPr lang="en-US" dirty="0"/>
                        <a:t>x</a:t>
                      </a:r>
                      <a:r>
                        <a:rPr lang="en-US" baseline="0" dirty="0"/>
                        <a:t> | y</a:t>
                      </a:r>
                      <a:endParaRPr lang="en-US" dirty="0"/>
                    </a:p>
                  </a:txBody>
                  <a:tcPr/>
                </a:tc>
                <a:tc>
                  <a:txBody>
                    <a:bodyPr/>
                    <a:lstStyle/>
                    <a:p>
                      <a:pPr algn="ctr"/>
                      <a:r>
                        <a:rPr lang="en-US" dirty="0"/>
                        <a:t>x OR y</a:t>
                      </a:r>
                    </a:p>
                  </a:txBody>
                  <a:tcPr/>
                </a:tc>
                <a:extLst>
                  <a:ext uri="{0D108BD9-81ED-4DB2-BD59-A6C34878D82A}">
                    <a16:rowId xmlns:a16="http://schemas.microsoft.com/office/drawing/2014/main" val="10008"/>
                  </a:ext>
                </a:extLst>
              </a:tr>
              <a:tr h="370840">
                <a:tc>
                  <a:txBody>
                    <a:bodyPr/>
                    <a:lstStyle/>
                    <a:p>
                      <a:pPr algn="ctr"/>
                      <a:r>
                        <a:rPr lang="en-US" dirty="0"/>
                        <a:t>x</a:t>
                      </a:r>
                      <a:r>
                        <a:rPr lang="en-US" baseline="0" dirty="0"/>
                        <a:t> &amp; y</a:t>
                      </a:r>
                      <a:r>
                        <a:rPr lang="en-US" dirty="0"/>
                        <a:t> </a:t>
                      </a:r>
                    </a:p>
                  </a:txBody>
                  <a:tcPr/>
                </a:tc>
                <a:tc>
                  <a:txBody>
                    <a:bodyPr/>
                    <a:lstStyle/>
                    <a:p>
                      <a:pPr algn="ctr"/>
                      <a:r>
                        <a:rPr lang="en-US" dirty="0"/>
                        <a:t>x AND y</a:t>
                      </a:r>
                    </a:p>
                  </a:txBody>
                  <a:tcPr/>
                </a:tc>
                <a:extLst>
                  <a:ext uri="{0D108BD9-81ED-4DB2-BD59-A6C34878D82A}">
                    <a16:rowId xmlns:a16="http://schemas.microsoft.com/office/drawing/2014/main" val="10009"/>
                  </a:ext>
                </a:extLst>
              </a:tr>
            </a:tbl>
          </a:graphicData>
        </a:graphic>
      </p:graphicFrame>
      <p:pic>
        <p:nvPicPr>
          <p:cNvPr id="7" name="Picture 6" descr="Table&#10;&#10;Description automatically generated">
            <a:extLst>
              <a:ext uri="{FF2B5EF4-FFF2-40B4-BE49-F238E27FC236}">
                <a16:creationId xmlns:a16="http://schemas.microsoft.com/office/drawing/2014/main" id="{6090AA93-833B-6946-9657-EE7687EC482B}"/>
              </a:ext>
            </a:extLst>
          </p:cNvPr>
          <p:cNvPicPr>
            <a:picLocks noChangeAspect="1"/>
          </p:cNvPicPr>
          <p:nvPr/>
        </p:nvPicPr>
        <p:blipFill>
          <a:blip r:embed="rId3"/>
          <a:stretch>
            <a:fillRect/>
          </a:stretch>
        </p:blipFill>
        <p:spPr>
          <a:xfrm>
            <a:off x="5350476" y="1506690"/>
            <a:ext cx="6733620" cy="4443943"/>
          </a:xfrm>
          <a:prstGeom prst="rect">
            <a:avLst/>
          </a:prstGeom>
        </p:spPr>
      </p:pic>
    </p:spTree>
    <p:extLst>
      <p:ext uri="{BB962C8B-B14F-4D97-AF65-F5344CB8AC3E}">
        <p14:creationId xmlns:p14="http://schemas.microsoft.com/office/powerpoint/2010/main" val="2353533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23C9-9A0D-174C-A179-65EEB9705C83}"/>
              </a:ext>
            </a:extLst>
          </p:cNvPr>
          <p:cNvSpPr>
            <a:spLocks noGrp="1"/>
          </p:cNvSpPr>
          <p:nvPr>
            <p:ph type="title"/>
          </p:nvPr>
        </p:nvSpPr>
        <p:spPr/>
        <p:txBody>
          <a:bodyPr/>
          <a:lstStyle/>
          <a:p>
            <a:r>
              <a:rPr lang="en-US" dirty="0"/>
              <a:t>Show rows for “MACE HEAD” in January</a:t>
            </a:r>
          </a:p>
        </p:txBody>
      </p:sp>
      <p:sp>
        <p:nvSpPr>
          <p:cNvPr id="4" name="Slide Number Placeholder 3">
            <a:extLst>
              <a:ext uri="{FF2B5EF4-FFF2-40B4-BE49-F238E27FC236}">
                <a16:creationId xmlns:a16="http://schemas.microsoft.com/office/drawing/2014/main" id="{853620B9-155F-1842-A15F-F43FE1498CBB}"/>
              </a:ext>
            </a:extLst>
          </p:cNvPr>
          <p:cNvSpPr>
            <a:spLocks noGrp="1"/>
          </p:cNvSpPr>
          <p:nvPr>
            <p:ph type="sldNum" sz="quarter" idx="12"/>
          </p:nvPr>
        </p:nvSpPr>
        <p:spPr/>
        <p:txBody>
          <a:bodyPr/>
          <a:lstStyle/>
          <a:p>
            <a:fld id="{85C893B6-8239-B544-860F-8E6624F3670C}" type="slidenum">
              <a:rPr lang="en-US" smtClean="0"/>
              <a:t>51</a:t>
            </a:fld>
            <a:endParaRPr lang="en-US"/>
          </a:p>
        </p:txBody>
      </p:sp>
      <p:pic>
        <p:nvPicPr>
          <p:cNvPr id="6" name="Picture 5" descr="A close up of a receipt&#10;&#10;Description automatically generated">
            <a:extLst>
              <a:ext uri="{FF2B5EF4-FFF2-40B4-BE49-F238E27FC236}">
                <a16:creationId xmlns:a16="http://schemas.microsoft.com/office/drawing/2014/main" id="{904DE14D-5C13-0B4B-A71B-FAE4695D82CD}"/>
              </a:ext>
            </a:extLst>
          </p:cNvPr>
          <p:cNvPicPr>
            <a:picLocks noChangeAspect="1"/>
          </p:cNvPicPr>
          <p:nvPr/>
        </p:nvPicPr>
        <p:blipFill>
          <a:blip r:embed="rId3"/>
          <a:stretch>
            <a:fillRect/>
          </a:stretch>
        </p:blipFill>
        <p:spPr>
          <a:xfrm>
            <a:off x="371404" y="1306427"/>
            <a:ext cx="11210996" cy="4958448"/>
          </a:xfrm>
          <a:prstGeom prst="rect">
            <a:avLst/>
          </a:prstGeom>
        </p:spPr>
      </p:pic>
    </p:spTree>
    <p:extLst>
      <p:ext uri="{BB962C8B-B14F-4D97-AF65-F5344CB8AC3E}">
        <p14:creationId xmlns:p14="http://schemas.microsoft.com/office/powerpoint/2010/main" val="3521884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3C26-BBD6-F347-B3A7-F3EE634A83EA}"/>
              </a:ext>
            </a:extLst>
          </p:cNvPr>
          <p:cNvSpPr>
            <a:spLocks noGrp="1"/>
          </p:cNvSpPr>
          <p:nvPr>
            <p:ph type="title"/>
          </p:nvPr>
        </p:nvSpPr>
        <p:spPr/>
        <p:txBody>
          <a:bodyPr>
            <a:normAutofit fontScale="90000"/>
          </a:bodyPr>
          <a:lstStyle/>
          <a:p>
            <a:r>
              <a:rPr lang="en-US" dirty="0"/>
              <a:t>Useful approaches for filtering more than one value</a:t>
            </a:r>
          </a:p>
        </p:txBody>
      </p:sp>
      <p:sp>
        <p:nvSpPr>
          <p:cNvPr id="3" name="Content Placeholder 2">
            <a:extLst>
              <a:ext uri="{FF2B5EF4-FFF2-40B4-BE49-F238E27FC236}">
                <a16:creationId xmlns:a16="http://schemas.microsoft.com/office/drawing/2014/main" id="{FC3B5842-1FD7-6244-8819-216947829DE1}"/>
              </a:ext>
            </a:extLst>
          </p:cNvPr>
          <p:cNvSpPr>
            <a:spLocks noGrp="1"/>
          </p:cNvSpPr>
          <p:nvPr>
            <p:ph idx="1"/>
          </p:nvPr>
        </p:nvSpPr>
        <p:spPr>
          <a:xfrm>
            <a:off x="609600" y="1600202"/>
            <a:ext cx="10972800" cy="636372"/>
          </a:xfrm>
        </p:spPr>
        <p:txBody>
          <a:bodyPr/>
          <a:lstStyle/>
          <a:p>
            <a:r>
              <a:rPr lang="en-US" dirty="0"/>
              <a:t>%in% operator in R</a:t>
            </a:r>
          </a:p>
        </p:txBody>
      </p:sp>
      <p:sp>
        <p:nvSpPr>
          <p:cNvPr id="4" name="Slide Number Placeholder 3">
            <a:extLst>
              <a:ext uri="{FF2B5EF4-FFF2-40B4-BE49-F238E27FC236}">
                <a16:creationId xmlns:a16="http://schemas.microsoft.com/office/drawing/2014/main" id="{B79D3777-B87A-6246-B19D-A302FD066084}"/>
              </a:ext>
            </a:extLst>
          </p:cNvPr>
          <p:cNvSpPr>
            <a:spLocks noGrp="1"/>
          </p:cNvSpPr>
          <p:nvPr>
            <p:ph type="sldNum" sz="quarter" idx="12"/>
          </p:nvPr>
        </p:nvSpPr>
        <p:spPr/>
        <p:txBody>
          <a:bodyPr/>
          <a:lstStyle/>
          <a:p>
            <a:fld id="{85C893B6-8239-B544-860F-8E6624F3670C}" type="slidenum">
              <a:rPr lang="en-US" smtClean="0"/>
              <a:t>52</a:t>
            </a:fld>
            <a:endParaRPr lang="en-US"/>
          </a:p>
        </p:txBody>
      </p:sp>
      <p:pic>
        <p:nvPicPr>
          <p:cNvPr id="6" name="Picture 5" descr="A picture containing text&#10;&#10;Description automatically generated">
            <a:extLst>
              <a:ext uri="{FF2B5EF4-FFF2-40B4-BE49-F238E27FC236}">
                <a16:creationId xmlns:a16="http://schemas.microsoft.com/office/drawing/2014/main" id="{FC50025C-216B-D744-A5B1-2AC3468E9789}"/>
              </a:ext>
            </a:extLst>
          </p:cNvPr>
          <p:cNvPicPr>
            <a:picLocks noChangeAspect="1"/>
          </p:cNvPicPr>
          <p:nvPr/>
        </p:nvPicPr>
        <p:blipFill>
          <a:blip r:embed="rId3"/>
          <a:stretch>
            <a:fillRect/>
          </a:stretch>
        </p:blipFill>
        <p:spPr>
          <a:xfrm>
            <a:off x="399707" y="2236573"/>
            <a:ext cx="11258868" cy="3880021"/>
          </a:xfrm>
          <a:prstGeom prst="rect">
            <a:avLst/>
          </a:prstGeom>
        </p:spPr>
      </p:pic>
    </p:spTree>
    <p:extLst>
      <p:ext uri="{BB962C8B-B14F-4D97-AF65-F5344CB8AC3E}">
        <p14:creationId xmlns:p14="http://schemas.microsoft.com/office/powerpoint/2010/main" val="336532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5.1</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p:txBody>
          <a:bodyPr/>
          <a:lstStyle/>
          <a:p>
            <a:r>
              <a:rPr lang="en-US" dirty="0"/>
              <a:t>Show the weather for “ROCHES POINT” on October 16</a:t>
            </a:r>
            <a:r>
              <a:rPr lang="en-US" baseline="30000" dirty="0"/>
              <a:t>th</a:t>
            </a:r>
            <a:r>
              <a:rPr lang="en-US" dirty="0"/>
              <a:t> at 12 midday. This should return just one observation. </a:t>
            </a:r>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53</a:t>
            </a:fld>
            <a:endParaRPr lang="en-US"/>
          </a:p>
        </p:txBody>
      </p:sp>
    </p:spTree>
    <p:extLst>
      <p:ext uri="{BB962C8B-B14F-4D97-AF65-F5344CB8AC3E}">
        <p14:creationId xmlns:p14="http://schemas.microsoft.com/office/powerpoint/2010/main" val="253862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2. arrange()</a:t>
            </a:r>
          </a:p>
        </p:txBody>
      </p:sp>
      <p:sp>
        <p:nvSpPr>
          <p:cNvPr id="4" name="Content Placeholder 3"/>
          <p:cNvSpPr>
            <a:spLocks noGrp="1"/>
          </p:cNvSpPr>
          <p:nvPr>
            <p:ph idx="1"/>
          </p:nvPr>
        </p:nvSpPr>
        <p:spPr>
          <a:xfrm>
            <a:off x="609600" y="1600201"/>
            <a:ext cx="10972800" cy="1254209"/>
          </a:xfrm>
        </p:spPr>
        <p:txBody>
          <a:bodyPr>
            <a:normAutofit fontScale="85000" lnSpcReduction="20000"/>
          </a:bodyPr>
          <a:lstStyle/>
          <a:p>
            <a:r>
              <a:rPr lang="en-US" dirty="0"/>
              <a:t>Changes the order of rows.</a:t>
            </a:r>
          </a:p>
          <a:p>
            <a:r>
              <a:rPr lang="en-US" dirty="0"/>
              <a:t> Used for sorting values</a:t>
            </a:r>
          </a:p>
          <a:p>
            <a:r>
              <a:rPr lang="en-US" dirty="0"/>
              <a:t>Takes a </a:t>
            </a:r>
            <a:r>
              <a:rPr lang="en-US" dirty="0" err="1"/>
              <a:t>tibble</a:t>
            </a:r>
            <a:r>
              <a:rPr lang="en-US" dirty="0"/>
              <a:t> and a set of column names to order by</a:t>
            </a:r>
          </a:p>
        </p:txBody>
      </p:sp>
      <p:sp>
        <p:nvSpPr>
          <p:cNvPr id="3" name="Slide Number Placeholder 2"/>
          <p:cNvSpPr>
            <a:spLocks noGrp="1"/>
          </p:cNvSpPr>
          <p:nvPr>
            <p:ph type="sldNum" sz="quarter" idx="12"/>
          </p:nvPr>
        </p:nvSpPr>
        <p:spPr/>
        <p:txBody>
          <a:bodyPr/>
          <a:lstStyle/>
          <a:p>
            <a:fld id="{85C893B6-8239-B544-860F-8E6624F3670C}" type="slidenum">
              <a:rPr lang="en-US" smtClean="0"/>
              <a:t>54</a:t>
            </a:fld>
            <a:endParaRPr lang="en-US"/>
          </a:p>
        </p:txBody>
      </p:sp>
      <p:pic>
        <p:nvPicPr>
          <p:cNvPr id="7" name="Picture 6" descr="A close up of text on a white background&#10;&#10;Description automatically generated">
            <a:extLst>
              <a:ext uri="{FF2B5EF4-FFF2-40B4-BE49-F238E27FC236}">
                <a16:creationId xmlns:a16="http://schemas.microsoft.com/office/drawing/2014/main" id="{13B2A69C-DF8A-3E4C-8A05-6649D4035AB4}"/>
              </a:ext>
            </a:extLst>
          </p:cNvPr>
          <p:cNvPicPr>
            <a:picLocks noChangeAspect="1"/>
          </p:cNvPicPr>
          <p:nvPr/>
        </p:nvPicPr>
        <p:blipFill rotWithShape="1">
          <a:blip r:embed="rId3"/>
          <a:srcRect b="436"/>
          <a:stretch/>
        </p:blipFill>
        <p:spPr>
          <a:xfrm>
            <a:off x="1334530" y="3036973"/>
            <a:ext cx="8816718" cy="3329680"/>
          </a:xfrm>
          <a:prstGeom prst="rect">
            <a:avLst/>
          </a:prstGeom>
        </p:spPr>
      </p:pic>
    </p:spTree>
    <p:extLst>
      <p:ext uri="{BB962C8B-B14F-4D97-AF65-F5344CB8AC3E}">
        <p14:creationId xmlns:p14="http://schemas.microsoft.com/office/powerpoint/2010/main" val="1124372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F75C-67D3-744C-B634-32A761FBE392}"/>
              </a:ext>
            </a:extLst>
          </p:cNvPr>
          <p:cNvSpPr>
            <a:spLocks noGrp="1"/>
          </p:cNvSpPr>
          <p:nvPr>
            <p:ph type="title"/>
          </p:nvPr>
        </p:nvSpPr>
        <p:spPr/>
        <p:txBody>
          <a:bodyPr/>
          <a:lstStyle/>
          <a:p>
            <a:r>
              <a:rPr lang="en-US" dirty="0"/>
              <a:t>Mean Sea Level Pressure</a:t>
            </a:r>
          </a:p>
        </p:txBody>
      </p:sp>
      <p:sp>
        <p:nvSpPr>
          <p:cNvPr id="4" name="Slide Number Placeholder 3">
            <a:extLst>
              <a:ext uri="{FF2B5EF4-FFF2-40B4-BE49-F238E27FC236}">
                <a16:creationId xmlns:a16="http://schemas.microsoft.com/office/drawing/2014/main" id="{8EBC4A39-4904-1740-B9AE-21B250C035E3}"/>
              </a:ext>
            </a:extLst>
          </p:cNvPr>
          <p:cNvSpPr>
            <a:spLocks noGrp="1"/>
          </p:cNvSpPr>
          <p:nvPr>
            <p:ph type="sldNum" sz="quarter" idx="12"/>
          </p:nvPr>
        </p:nvSpPr>
        <p:spPr/>
        <p:txBody>
          <a:bodyPr/>
          <a:lstStyle/>
          <a:p>
            <a:fld id="{85C893B6-8239-B544-860F-8E6624F3670C}" type="slidenum">
              <a:rPr lang="en-US" smtClean="0"/>
              <a:t>55</a:t>
            </a:fld>
            <a:endParaRPr lang="en-US"/>
          </a:p>
        </p:txBody>
      </p:sp>
      <p:pic>
        <p:nvPicPr>
          <p:cNvPr id="5" name="Picture 4" descr="Table&#10;&#10;Description automatically generated">
            <a:extLst>
              <a:ext uri="{FF2B5EF4-FFF2-40B4-BE49-F238E27FC236}">
                <a16:creationId xmlns:a16="http://schemas.microsoft.com/office/drawing/2014/main" id="{0395B51E-41CA-F245-A16D-7E1DE8056DC3}"/>
              </a:ext>
            </a:extLst>
          </p:cNvPr>
          <p:cNvPicPr>
            <a:picLocks noChangeAspect="1"/>
          </p:cNvPicPr>
          <p:nvPr/>
        </p:nvPicPr>
        <p:blipFill>
          <a:blip r:embed="rId3"/>
          <a:stretch>
            <a:fillRect/>
          </a:stretch>
        </p:blipFill>
        <p:spPr>
          <a:xfrm>
            <a:off x="254000" y="2046245"/>
            <a:ext cx="11684000" cy="4025900"/>
          </a:xfrm>
          <a:prstGeom prst="rect">
            <a:avLst/>
          </a:prstGeom>
        </p:spPr>
      </p:pic>
    </p:spTree>
    <p:extLst>
      <p:ext uri="{BB962C8B-B14F-4D97-AF65-F5344CB8AC3E}">
        <p14:creationId xmlns:p14="http://schemas.microsoft.com/office/powerpoint/2010/main" val="3483050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D0F1-EFAD-3747-B199-2DBB50F8979E}"/>
              </a:ext>
            </a:extLst>
          </p:cNvPr>
          <p:cNvSpPr>
            <a:spLocks noGrp="1"/>
          </p:cNvSpPr>
          <p:nvPr>
            <p:ph type="title"/>
          </p:nvPr>
        </p:nvSpPr>
        <p:spPr/>
        <p:txBody>
          <a:bodyPr/>
          <a:lstStyle/>
          <a:p>
            <a:r>
              <a:rPr lang="en-US" dirty="0"/>
              <a:t>More than one value</a:t>
            </a:r>
          </a:p>
        </p:txBody>
      </p:sp>
      <p:sp>
        <p:nvSpPr>
          <p:cNvPr id="3" name="Slide Number Placeholder 2">
            <a:extLst>
              <a:ext uri="{FF2B5EF4-FFF2-40B4-BE49-F238E27FC236}">
                <a16:creationId xmlns:a16="http://schemas.microsoft.com/office/drawing/2014/main" id="{0510A99B-CEED-8D47-9251-FFE7587DC6E8}"/>
              </a:ext>
            </a:extLst>
          </p:cNvPr>
          <p:cNvSpPr>
            <a:spLocks noGrp="1"/>
          </p:cNvSpPr>
          <p:nvPr>
            <p:ph type="sldNum" sz="quarter" idx="12"/>
          </p:nvPr>
        </p:nvSpPr>
        <p:spPr/>
        <p:txBody>
          <a:bodyPr/>
          <a:lstStyle/>
          <a:p>
            <a:fld id="{85C893B6-8239-B544-860F-8E6624F3670C}" type="slidenum">
              <a:rPr lang="en-US" smtClean="0"/>
              <a:t>56</a:t>
            </a:fld>
            <a:endParaRPr lang="en-US"/>
          </a:p>
        </p:txBody>
      </p:sp>
      <p:pic>
        <p:nvPicPr>
          <p:cNvPr id="4" name="Picture 3" descr="Table&#10;&#10;Description automatically generated">
            <a:extLst>
              <a:ext uri="{FF2B5EF4-FFF2-40B4-BE49-F238E27FC236}">
                <a16:creationId xmlns:a16="http://schemas.microsoft.com/office/drawing/2014/main" id="{9973A59C-B596-FB4E-A0CE-17FA50EB64E3}"/>
              </a:ext>
            </a:extLst>
          </p:cNvPr>
          <p:cNvPicPr>
            <a:picLocks noChangeAspect="1"/>
          </p:cNvPicPr>
          <p:nvPr/>
        </p:nvPicPr>
        <p:blipFill>
          <a:blip r:embed="rId3"/>
          <a:stretch>
            <a:fillRect/>
          </a:stretch>
        </p:blipFill>
        <p:spPr>
          <a:xfrm>
            <a:off x="787400" y="1409700"/>
            <a:ext cx="10617200" cy="4038600"/>
          </a:xfrm>
          <a:prstGeom prst="rect">
            <a:avLst/>
          </a:prstGeom>
        </p:spPr>
      </p:pic>
    </p:spTree>
    <p:extLst>
      <p:ext uri="{BB962C8B-B14F-4D97-AF65-F5344CB8AC3E}">
        <p14:creationId xmlns:p14="http://schemas.microsoft.com/office/powerpoint/2010/main" val="148082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descending order -  desc()</a:t>
            </a:r>
          </a:p>
        </p:txBody>
      </p:sp>
      <p:sp>
        <p:nvSpPr>
          <p:cNvPr id="4" name="Slide Number Placeholder 3"/>
          <p:cNvSpPr>
            <a:spLocks noGrp="1"/>
          </p:cNvSpPr>
          <p:nvPr>
            <p:ph type="sldNum" sz="quarter" idx="12"/>
          </p:nvPr>
        </p:nvSpPr>
        <p:spPr/>
        <p:txBody>
          <a:bodyPr/>
          <a:lstStyle/>
          <a:p>
            <a:fld id="{85C893B6-8239-B544-860F-8E6624F3670C}" type="slidenum">
              <a:rPr lang="en-US" smtClean="0"/>
              <a:t>57</a:t>
            </a:fld>
            <a:endParaRPr lang="en-US"/>
          </a:p>
        </p:txBody>
      </p:sp>
      <p:pic>
        <p:nvPicPr>
          <p:cNvPr id="6" name="Picture 5" descr="Table&#10;&#10;Description automatically generated">
            <a:extLst>
              <a:ext uri="{FF2B5EF4-FFF2-40B4-BE49-F238E27FC236}">
                <a16:creationId xmlns:a16="http://schemas.microsoft.com/office/drawing/2014/main" id="{7D070132-C2FD-4A47-91AA-750B29EC84D6}"/>
              </a:ext>
            </a:extLst>
          </p:cNvPr>
          <p:cNvPicPr>
            <a:picLocks noChangeAspect="1"/>
          </p:cNvPicPr>
          <p:nvPr/>
        </p:nvPicPr>
        <p:blipFill>
          <a:blip r:embed="rId3"/>
          <a:stretch>
            <a:fillRect/>
          </a:stretch>
        </p:blipFill>
        <p:spPr>
          <a:xfrm>
            <a:off x="214030" y="1767278"/>
            <a:ext cx="11763940" cy="4385619"/>
          </a:xfrm>
          <a:prstGeom prst="rect">
            <a:avLst/>
          </a:prstGeom>
        </p:spPr>
      </p:pic>
    </p:spTree>
    <p:extLst>
      <p:ext uri="{BB962C8B-B14F-4D97-AF65-F5344CB8AC3E}">
        <p14:creationId xmlns:p14="http://schemas.microsoft.com/office/powerpoint/2010/main" val="1356418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5.2</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a:xfrm>
            <a:off x="609599" y="1600201"/>
            <a:ext cx="11203459" cy="4525963"/>
          </a:xfrm>
        </p:spPr>
        <p:txBody>
          <a:bodyPr/>
          <a:lstStyle/>
          <a:p>
            <a:r>
              <a:rPr lang="en-US" dirty="0"/>
              <a:t>Arrange the observations by month and by highest temperature</a:t>
            </a:r>
          </a:p>
          <a:p>
            <a:pPr marL="0" indent="0">
              <a:buNone/>
            </a:pPr>
            <a:endParaRPr lang="en-US" dirty="0"/>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58</a:t>
            </a:fld>
            <a:endParaRPr lang="en-US"/>
          </a:p>
        </p:txBody>
      </p:sp>
    </p:spTree>
    <p:extLst>
      <p:ext uri="{BB962C8B-B14F-4D97-AF65-F5344CB8AC3E}">
        <p14:creationId xmlns:p14="http://schemas.microsoft.com/office/powerpoint/2010/main" val="48529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3. select()</a:t>
            </a:r>
          </a:p>
        </p:txBody>
      </p:sp>
      <p:sp>
        <p:nvSpPr>
          <p:cNvPr id="3" name="Content Placeholder 2"/>
          <p:cNvSpPr>
            <a:spLocks noGrp="1"/>
          </p:cNvSpPr>
          <p:nvPr>
            <p:ph sz="half" idx="1"/>
          </p:nvPr>
        </p:nvSpPr>
        <p:spPr>
          <a:xfrm>
            <a:off x="609600" y="1600201"/>
            <a:ext cx="3863546" cy="4525963"/>
          </a:xfrm>
        </p:spPr>
        <p:txBody>
          <a:bodyPr>
            <a:normAutofit fontScale="85000" lnSpcReduction="20000"/>
          </a:bodyPr>
          <a:lstStyle/>
          <a:p>
            <a:r>
              <a:rPr lang="en-US" dirty="0"/>
              <a:t>It is not uncommon to get datasets with hundreds, or even thousands, of variables</a:t>
            </a:r>
          </a:p>
          <a:p>
            <a:r>
              <a:rPr lang="en-US" dirty="0"/>
              <a:t>A challenge is to narrow down on the variables of you’re interested in</a:t>
            </a:r>
          </a:p>
          <a:p>
            <a:r>
              <a:rPr lang="en-US" dirty="0">
                <a:solidFill>
                  <a:srgbClr val="0000FF"/>
                </a:solidFill>
              </a:rPr>
              <a:t>select() </a:t>
            </a:r>
            <a:r>
              <a:rPr lang="en-US" dirty="0"/>
              <a:t>allows you to rapidly zoom in on a useful subset using operations based on the variable names</a:t>
            </a:r>
          </a:p>
          <a:p>
            <a:r>
              <a:rPr lang="en-US" dirty="0"/>
              <a:t>Number of rows does not change</a:t>
            </a:r>
          </a:p>
        </p:txBody>
      </p:sp>
      <p:sp>
        <p:nvSpPr>
          <p:cNvPr id="4" name="Slide Number Placeholder 3"/>
          <p:cNvSpPr>
            <a:spLocks noGrp="1"/>
          </p:cNvSpPr>
          <p:nvPr>
            <p:ph type="sldNum" sz="quarter" idx="12"/>
          </p:nvPr>
        </p:nvSpPr>
        <p:spPr/>
        <p:txBody>
          <a:bodyPr/>
          <a:lstStyle/>
          <a:p>
            <a:fld id="{85C893B6-8239-B544-860F-8E6624F3670C}" type="slidenum">
              <a:rPr lang="en-US" smtClean="0"/>
              <a:t>59</a:t>
            </a:fld>
            <a:endParaRPr lang="en-US"/>
          </a:p>
        </p:txBody>
      </p:sp>
      <p:pic>
        <p:nvPicPr>
          <p:cNvPr id="6" name="Picture 5" descr="Table&#10;&#10;Description automatically generated">
            <a:extLst>
              <a:ext uri="{FF2B5EF4-FFF2-40B4-BE49-F238E27FC236}">
                <a16:creationId xmlns:a16="http://schemas.microsoft.com/office/drawing/2014/main" id="{5EF65696-43FE-AA4D-812D-66A301DCFC3D}"/>
              </a:ext>
            </a:extLst>
          </p:cNvPr>
          <p:cNvPicPr>
            <a:picLocks noChangeAspect="1"/>
          </p:cNvPicPr>
          <p:nvPr/>
        </p:nvPicPr>
        <p:blipFill>
          <a:blip r:embed="rId3"/>
          <a:stretch>
            <a:fillRect/>
          </a:stretch>
        </p:blipFill>
        <p:spPr>
          <a:xfrm>
            <a:off x="4473146" y="1600201"/>
            <a:ext cx="7493000" cy="4330700"/>
          </a:xfrm>
          <a:prstGeom prst="rect">
            <a:avLst/>
          </a:prstGeom>
        </p:spPr>
      </p:pic>
    </p:spTree>
    <p:extLst>
      <p:ext uri="{BB962C8B-B14F-4D97-AF65-F5344CB8AC3E}">
        <p14:creationId xmlns:p14="http://schemas.microsoft.com/office/powerpoint/2010/main" val="155128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CA23-E1EA-E745-A8F7-53C1E222B84D}"/>
              </a:ext>
            </a:extLst>
          </p:cNvPr>
          <p:cNvSpPr>
            <a:spLocks noGrp="1"/>
          </p:cNvSpPr>
          <p:nvPr>
            <p:ph type="title"/>
          </p:nvPr>
        </p:nvSpPr>
        <p:spPr/>
        <p:txBody>
          <a:bodyPr>
            <a:normAutofit/>
          </a:bodyPr>
          <a:lstStyle/>
          <a:p>
            <a:r>
              <a:rPr lang="en-US" dirty="0"/>
              <a:t>First Steps: Posit Cloud – Create Your Account</a:t>
            </a:r>
          </a:p>
        </p:txBody>
      </p:sp>
      <p:sp>
        <p:nvSpPr>
          <p:cNvPr id="3" name="Slide Number Placeholder 2">
            <a:extLst>
              <a:ext uri="{FF2B5EF4-FFF2-40B4-BE49-F238E27FC236}">
                <a16:creationId xmlns:a16="http://schemas.microsoft.com/office/drawing/2014/main" id="{05C013C8-7DA4-E244-94A0-21665CFFE753}"/>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5" name="Picture 4" descr="A screenshot of a computer error&#10;&#10;Description automatically generated with medium confidence">
            <a:extLst>
              <a:ext uri="{FF2B5EF4-FFF2-40B4-BE49-F238E27FC236}">
                <a16:creationId xmlns:a16="http://schemas.microsoft.com/office/drawing/2014/main" id="{099F45AC-8FE0-A4C1-9B82-4751B4359620}"/>
              </a:ext>
            </a:extLst>
          </p:cNvPr>
          <p:cNvPicPr>
            <a:picLocks noChangeAspect="1"/>
          </p:cNvPicPr>
          <p:nvPr/>
        </p:nvPicPr>
        <p:blipFill>
          <a:blip r:embed="rId3"/>
          <a:stretch>
            <a:fillRect/>
          </a:stretch>
        </p:blipFill>
        <p:spPr>
          <a:xfrm>
            <a:off x="609600" y="1796738"/>
            <a:ext cx="5703277" cy="3545878"/>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136D3D3A-BEFF-68A3-41E6-BCFE117642DA}"/>
              </a:ext>
            </a:extLst>
          </p:cNvPr>
          <p:cNvPicPr>
            <a:picLocks noChangeAspect="1"/>
          </p:cNvPicPr>
          <p:nvPr/>
        </p:nvPicPr>
        <p:blipFill>
          <a:blip r:embed="rId4"/>
          <a:stretch>
            <a:fillRect/>
          </a:stretch>
        </p:blipFill>
        <p:spPr>
          <a:xfrm>
            <a:off x="6718300" y="4169024"/>
            <a:ext cx="4699977" cy="2181463"/>
          </a:xfrm>
          <a:prstGeom prst="rect">
            <a:avLst/>
          </a:prstGeom>
        </p:spPr>
      </p:pic>
      <p:pic>
        <p:nvPicPr>
          <p:cNvPr id="7" name="Picture 6" descr="A screenshot of a phone&#10;&#10;Description automatically generated with low confidence">
            <a:extLst>
              <a:ext uri="{FF2B5EF4-FFF2-40B4-BE49-F238E27FC236}">
                <a16:creationId xmlns:a16="http://schemas.microsoft.com/office/drawing/2014/main" id="{6A4B81EC-3054-55BF-C6D6-225ADEFF05F7}"/>
              </a:ext>
            </a:extLst>
          </p:cNvPr>
          <p:cNvPicPr>
            <a:picLocks noChangeAspect="1"/>
          </p:cNvPicPr>
          <p:nvPr/>
        </p:nvPicPr>
        <p:blipFill>
          <a:blip r:embed="rId5"/>
          <a:stretch>
            <a:fillRect/>
          </a:stretch>
        </p:blipFill>
        <p:spPr>
          <a:xfrm>
            <a:off x="8192477" y="1641226"/>
            <a:ext cx="3225800" cy="2095500"/>
          </a:xfrm>
          <a:prstGeom prst="rect">
            <a:avLst/>
          </a:prstGeom>
        </p:spPr>
      </p:pic>
    </p:spTree>
    <p:extLst>
      <p:ext uri="{BB962C8B-B14F-4D97-AF65-F5344CB8AC3E}">
        <p14:creationId xmlns:p14="http://schemas.microsoft.com/office/powerpoint/2010/main" val="207616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options with select()</a:t>
            </a:r>
          </a:p>
        </p:txBody>
      </p:sp>
      <p:sp>
        <p:nvSpPr>
          <p:cNvPr id="5" name="Slide Number Placeholder 4"/>
          <p:cNvSpPr>
            <a:spLocks noGrp="1"/>
          </p:cNvSpPr>
          <p:nvPr>
            <p:ph type="sldNum" sz="quarter" idx="12"/>
          </p:nvPr>
        </p:nvSpPr>
        <p:spPr/>
        <p:txBody>
          <a:bodyPr/>
          <a:lstStyle/>
          <a:p>
            <a:fld id="{85C893B6-8239-B544-860F-8E6624F3670C}" type="slidenum">
              <a:rPr lang="en-US" smtClean="0"/>
              <a:t>60</a:t>
            </a:fld>
            <a:endParaRPr lang="en-US"/>
          </a:p>
        </p:txBody>
      </p:sp>
      <p:pic>
        <p:nvPicPr>
          <p:cNvPr id="4" name="Picture 3" descr="Table&#10;&#10;Description automatically generated">
            <a:extLst>
              <a:ext uri="{FF2B5EF4-FFF2-40B4-BE49-F238E27FC236}">
                <a16:creationId xmlns:a16="http://schemas.microsoft.com/office/drawing/2014/main" id="{659807AE-6D04-8744-BB9A-91E50DF83050}"/>
              </a:ext>
            </a:extLst>
          </p:cNvPr>
          <p:cNvPicPr>
            <a:picLocks noChangeAspect="1"/>
          </p:cNvPicPr>
          <p:nvPr/>
        </p:nvPicPr>
        <p:blipFill>
          <a:blip r:embed="rId3"/>
          <a:stretch>
            <a:fillRect/>
          </a:stretch>
        </p:blipFill>
        <p:spPr>
          <a:xfrm>
            <a:off x="185350" y="1786327"/>
            <a:ext cx="6295253" cy="3657897"/>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6C32AC8F-B31F-9543-8372-2EB8AAB8A8F1}"/>
              </a:ext>
            </a:extLst>
          </p:cNvPr>
          <p:cNvPicPr>
            <a:picLocks noChangeAspect="1"/>
          </p:cNvPicPr>
          <p:nvPr/>
        </p:nvPicPr>
        <p:blipFill>
          <a:blip r:embed="rId4"/>
          <a:stretch>
            <a:fillRect/>
          </a:stretch>
        </p:blipFill>
        <p:spPr>
          <a:xfrm>
            <a:off x="7117146" y="1786327"/>
            <a:ext cx="4465254" cy="3934851"/>
          </a:xfrm>
          <a:prstGeom prst="rect">
            <a:avLst/>
          </a:prstGeom>
        </p:spPr>
      </p:pic>
    </p:spTree>
    <p:extLst>
      <p:ext uri="{BB962C8B-B14F-4D97-AF65-F5344CB8AC3E}">
        <p14:creationId xmlns:p14="http://schemas.microsoft.com/office/powerpoint/2010/main" val="3464764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functions with select()</a:t>
            </a:r>
          </a:p>
        </p:txBody>
      </p:sp>
      <p:pic>
        <p:nvPicPr>
          <p:cNvPr id="4" name="Picture 3" descr="Screen Shot 2015-10-28 at 08.3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417638"/>
            <a:ext cx="8636000" cy="4965700"/>
          </a:xfrm>
          <a:prstGeom prst="rect">
            <a:avLst/>
          </a:prstGeom>
        </p:spPr>
      </p:pic>
    </p:spTree>
    <p:extLst>
      <p:ext uri="{BB962C8B-B14F-4D97-AF65-F5344CB8AC3E}">
        <p14:creationId xmlns:p14="http://schemas.microsoft.com/office/powerpoint/2010/main" val="3097263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DAB-51BE-A545-8EE6-2C2A04D569AA}"/>
              </a:ext>
            </a:extLst>
          </p:cNvPr>
          <p:cNvSpPr>
            <a:spLocks noGrp="1"/>
          </p:cNvSpPr>
          <p:nvPr>
            <p:ph type="title"/>
          </p:nvPr>
        </p:nvSpPr>
        <p:spPr/>
        <p:txBody>
          <a:bodyPr/>
          <a:lstStyle/>
          <a:p>
            <a:r>
              <a:rPr lang="en-US" dirty="0"/>
              <a:t>Examples</a:t>
            </a:r>
          </a:p>
        </p:txBody>
      </p:sp>
      <p:sp>
        <p:nvSpPr>
          <p:cNvPr id="4" name="Slide Number Placeholder 3">
            <a:extLst>
              <a:ext uri="{FF2B5EF4-FFF2-40B4-BE49-F238E27FC236}">
                <a16:creationId xmlns:a16="http://schemas.microsoft.com/office/drawing/2014/main" id="{C74109D8-F575-8744-A82C-94D3EACB362A}"/>
              </a:ext>
            </a:extLst>
          </p:cNvPr>
          <p:cNvSpPr>
            <a:spLocks noGrp="1"/>
          </p:cNvSpPr>
          <p:nvPr>
            <p:ph type="sldNum" sz="quarter" idx="12"/>
          </p:nvPr>
        </p:nvSpPr>
        <p:spPr/>
        <p:txBody>
          <a:bodyPr/>
          <a:lstStyle/>
          <a:p>
            <a:fld id="{85C893B6-8239-B544-860F-8E6624F3670C}" type="slidenum">
              <a:rPr lang="en-US" smtClean="0"/>
              <a:t>62</a:t>
            </a:fld>
            <a:endParaRPr lang="en-US"/>
          </a:p>
        </p:txBody>
      </p:sp>
      <p:pic>
        <p:nvPicPr>
          <p:cNvPr id="5" name="Picture 4" descr="Table&#10;&#10;Description automatically generated">
            <a:extLst>
              <a:ext uri="{FF2B5EF4-FFF2-40B4-BE49-F238E27FC236}">
                <a16:creationId xmlns:a16="http://schemas.microsoft.com/office/drawing/2014/main" id="{4C898595-CD66-D44A-A516-A60072FA80D9}"/>
              </a:ext>
            </a:extLst>
          </p:cNvPr>
          <p:cNvPicPr>
            <a:picLocks noChangeAspect="1"/>
          </p:cNvPicPr>
          <p:nvPr/>
        </p:nvPicPr>
        <p:blipFill>
          <a:blip r:embed="rId3"/>
          <a:stretch>
            <a:fillRect/>
          </a:stretch>
        </p:blipFill>
        <p:spPr>
          <a:xfrm>
            <a:off x="468699" y="1817816"/>
            <a:ext cx="4483100" cy="4013200"/>
          </a:xfrm>
          <a:prstGeom prst="rect">
            <a:avLst/>
          </a:prstGeom>
        </p:spPr>
      </p:pic>
      <p:pic>
        <p:nvPicPr>
          <p:cNvPr id="6" name="Picture 5" descr="Table&#10;&#10;Description automatically generated">
            <a:extLst>
              <a:ext uri="{FF2B5EF4-FFF2-40B4-BE49-F238E27FC236}">
                <a16:creationId xmlns:a16="http://schemas.microsoft.com/office/drawing/2014/main" id="{239A1329-92AB-894F-BF1D-1C514CA7AA10}"/>
              </a:ext>
            </a:extLst>
          </p:cNvPr>
          <p:cNvPicPr>
            <a:picLocks noChangeAspect="1"/>
          </p:cNvPicPr>
          <p:nvPr/>
        </p:nvPicPr>
        <p:blipFill>
          <a:blip r:embed="rId4"/>
          <a:stretch>
            <a:fillRect/>
          </a:stretch>
        </p:blipFill>
        <p:spPr>
          <a:xfrm>
            <a:off x="6254406" y="1798938"/>
            <a:ext cx="4279900" cy="4025900"/>
          </a:xfrm>
          <a:prstGeom prst="rect">
            <a:avLst/>
          </a:prstGeom>
        </p:spPr>
      </p:pic>
    </p:spTree>
    <p:extLst>
      <p:ext uri="{BB962C8B-B14F-4D97-AF65-F5344CB8AC3E}">
        <p14:creationId xmlns:p14="http://schemas.microsoft.com/office/powerpoint/2010/main" val="2215186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971"/>
            <a:ext cx="8229600" cy="1143000"/>
          </a:xfrm>
        </p:spPr>
        <p:txBody>
          <a:bodyPr/>
          <a:lstStyle/>
          <a:p>
            <a:r>
              <a:rPr lang="en-US" dirty="0"/>
              <a:t>everything()</a:t>
            </a:r>
          </a:p>
        </p:txBody>
      </p:sp>
      <p:sp>
        <p:nvSpPr>
          <p:cNvPr id="4" name="Slide Number Placeholder 3"/>
          <p:cNvSpPr>
            <a:spLocks noGrp="1"/>
          </p:cNvSpPr>
          <p:nvPr>
            <p:ph type="sldNum" sz="quarter" idx="12"/>
          </p:nvPr>
        </p:nvSpPr>
        <p:spPr/>
        <p:txBody>
          <a:bodyPr/>
          <a:lstStyle/>
          <a:p>
            <a:fld id="{85C893B6-8239-B544-860F-8E6624F3670C}" type="slidenum">
              <a:rPr lang="en-US" smtClean="0"/>
              <a:t>63</a:t>
            </a:fld>
            <a:endParaRPr lang="en-US"/>
          </a:p>
        </p:txBody>
      </p:sp>
      <p:pic>
        <p:nvPicPr>
          <p:cNvPr id="6" name="Picture 5" descr="Table&#10;&#10;Description automatically generated">
            <a:extLst>
              <a:ext uri="{FF2B5EF4-FFF2-40B4-BE49-F238E27FC236}">
                <a16:creationId xmlns:a16="http://schemas.microsoft.com/office/drawing/2014/main" id="{0D658472-2004-294A-AA5A-B2EBB1ABFE97}"/>
              </a:ext>
            </a:extLst>
          </p:cNvPr>
          <p:cNvPicPr>
            <a:picLocks noChangeAspect="1"/>
          </p:cNvPicPr>
          <p:nvPr/>
        </p:nvPicPr>
        <p:blipFill>
          <a:blip r:embed="rId3"/>
          <a:stretch>
            <a:fillRect/>
          </a:stretch>
        </p:blipFill>
        <p:spPr>
          <a:xfrm>
            <a:off x="198738" y="1440749"/>
            <a:ext cx="11590450" cy="4564634"/>
          </a:xfrm>
          <a:prstGeom prst="rect">
            <a:avLst/>
          </a:prstGeom>
        </p:spPr>
      </p:pic>
    </p:spTree>
    <p:extLst>
      <p:ext uri="{BB962C8B-B14F-4D97-AF65-F5344CB8AC3E}">
        <p14:creationId xmlns:p14="http://schemas.microsoft.com/office/powerpoint/2010/main" val="3022924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4. mutate()</a:t>
            </a:r>
          </a:p>
        </p:txBody>
      </p:sp>
      <p:sp>
        <p:nvSpPr>
          <p:cNvPr id="3" name="Content Placeholder 2"/>
          <p:cNvSpPr>
            <a:spLocks noGrp="1"/>
          </p:cNvSpPr>
          <p:nvPr>
            <p:ph idx="1"/>
          </p:nvPr>
        </p:nvSpPr>
        <p:spPr/>
        <p:txBody>
          <a:bodyPr>
            <a:normAutofit/>
          </a:bodyPr>
          <a:lstStyle/>
          <a:p>
            <a:r>
              <a:rPr lang="en-US" dirty="0"/>
              <a:t>It is often useful to add new columns that are functions of existing columns</a:t>
            </a:r>
          </a:p>
          <a:p>
            <a:r>
              <a:rPr lang="en-US" dirty="0"/>
              <a:t>mutate() always adds new columns at the end of your data set.</a:t>
            </a:r>
          </a:p>
          <a:p>
            <a:r>
              <a:rPr lang="en-US" dirty="0"/>
              <a:t>For example, convert the mph wind speed in observations to a new column, kph. </a:t>
            </a:r>
          </a:p>
          <a:p>
            <a:r>
              <a:rPr lang="en-US" dirty="0"/>
              <a:t>Use a simplified observations </a:t>
            </a:r>
            <a:r>
              <a:rPr lang="en-US" dirty="0" err="1"/>
              <a:t>tibble</a:t>
            </a:r>
            <a:r>
              <a:rPr lang="en-US" dirty="0"/>
              <a:t> with day, month, station, </a:t>
            </a:r>
            <a:r>
              <a:rPr lang="en-US" dirty="0" err="1"/>
              <a:t>wdsp</a:t>
            </a:r>
            <a:r>
              <a:rPr lang="en-US" dirty="0"/>
              <a:t> as columns, and for “ROCHES POINT” on October 16</a:t>
            </a:r>
            <a:r>
              <a:rPr lang="en-US" baseline="30000" dirty="0"/>
              <a:t>th</a:t>
            </a:r>
            <a:endParaRPr lang="en-US" dirty="0"/>
          </a:p>
          <a:p>
            <a:r>
              <a:rPr lang="en-US" dirty="0"/>
              <a:t>Assume 1 mi = 1.609344 km</a:t>
            </a:r>
          </a:p>
        </p:txBody>
      </p:sp>
      <p:sp>
        <p:nvSpPr>
          <p:cNvPr id="4" name="Slide Number Placeholder 3"/>
          <p:cNvSpPr>
            <a:spLocks noGrp="1"/>
          </p:cNvSpPr>
          <p:nvPr>
            <p:ph type="sldNum" sz="quarter" idx="12"/>
          </p:nvPr>
        </p:nvSpPr>
        <p:spPr/>
        <p:txBody>
          <a:bodyPr/>
          <a:lstStyle/>
          <a:p>
            <a:fld id="{85C893B6-8239-B544-860F-8E6624F3670C}" type="slidenum">
              <a:rPr lang="en-US" smtClean="0"/>
              <a:t>64</a:t>
            </a:fld>
            <a:endParaRPr lang="en-US"/>
          </a:p>
        </p:txBody>
      </p:sp>
    </p:spTree>
    <p:extLst>
      <p:ext uri="{BB962C8B-B14F-4D97-AF65-F5344CB8AC3E}">
        <p14:creationId xmlns:p14="http://schemas.microsoft.com/office/powerpoint/2010/main" val="3847537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FE79C0-91F2-9C45-88D0-197E2668826E}"/>
              </a:ext>
            </a:extLst>
          </p:cNvPr>
          <p:cNvSpPr>
            <a:spLocks noGrp="1"/>
          </p:cNvSpPr>
          <p:nvPr>
            <p:ph type="title"/>
          </p:nvPr>
        </p:nvSpPr>
        <p:spPr/>
        <p:txBody>
          <a:bodyPr/>
          <a:lstStyle/>
          <a:p>
            <a:r>
              <a:rPr lang="en-US" dirty="0"/>
              <a:t>Example of mutate</a:t>
            </a:r>
          </a:p>
        </p:txBody>
      </p:sp>
      <p:sp>
        <p:nvSpPr>
          <p:cNvPr id="4" name="Slide Number Placeholder 3">
            <a:extLst>
              <a:ext uri="{FF2B5EF4-FFF2-40B4-BE49-F238E27FC236}">
                <a16:creationId xmlns:a16="http://schemas.microsoft.com/office/drawing/2014/main" id="{03C5B9D6-1A54-9043-A95C-18624DBFF7C6}"/>
              </a:ext>
            </a:extLst>
          </p:cNvPr>
          <p:cNvSpPr>
            <a:spLocks noGrp="1"/>
          </p:cNvSpPr>
          <p:nvPr>
            <p:ph type="sldNum" sz="quarter" idx="12"/>
          </p:nvPr>
        </p:nvSpPr>
        <p:spPr/>
        <p:txBody>
          <a:bodyPr/>
          <a:lstStyle/>
          <a:p>
            <a:fld id="{85C893B6-8239-B544-860F-8E6624F3670C}" type="slidenum">
              <a:rPr lang="en-US" smtClean="0"/>
              <a:t>65</a:t>
            </a:fld>
            <a:endParaRPr lang="en-US"/>
          </a:p>
        </p:txBody>
      </p:sp>
      <p:pic>
        <p:nvPicPr>
          <p:cNvPr id="3" name="Picture 2" descr="A screenshot of a computer code&#10;&#10;Description automatically generated">
            <a:extLst>
              <a:ext uri="{FF2B5EF4-FFF2-40B4-BE49-F238E27FC236}">
                <a16:creationId xmlns:a16="http://schemas.microsoft.com/office/drawing/2014/main" id="{8403B477-70A3-186B-940E-E03B701B2850}"/>
              </a:ext>
            </a:extLst>
          </p:cNvPr>
          <p:cNvPicPr>
            <a:picLocks noChangeAspect="1"/>
          </p:cNvPicPr>
          <p:nvPr/>
        </p:nvPicPr>
        <p:blipFill>
          <a:blip r:embed="rId3"/>
          <a:stretch>
            <a:fillRect/>
          </a:stretch>
        </p:blipFill>
        <p:spPr>
          <a:xfrm>
            <a:off x="307010" y="1920848"/>
            <a:ext cx="5748462" cy="2861166"/>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251D1549-D6CE-7987-334D-AC75DFA4DAE7}"/>
              </a:ext>
            </a:extLst>
          </p:cNvPr>
          <p:cNvPicPr>
            <a:picLocks noChangeAspect="1"/>
          </p:cNvPicPr>
          <p:nvPr/>
        </p:nvPicPr>
        <p:blipFill rotWithShape="1">
          <a:blip r:embed="rId4"/>
          <a:srcRect b="43767"/>
          <a:stretch/>
        </p:blipFill>
        <p:spPr>
          <a:xfrm>
            <a:off x="6055472" y="1920848"/>
            <a:ext cx="5748463" cy="2781300"/>
          </a:xfrm>
          <a:prstGeom prst="rect">
            <a:avLst/>
          </a:prstGeom>
        </p:spPr>
      </p:pic>
    </p:spTree>
    <p:extLst>
      <p:ext uri="{BB962C8B-B14F-4D97-AF65-F5344CB8AC3E}">
        <p14:creationId xmlns:p14="http://schemas.microsoft.com/office/powerpoint/2010/main" val="340757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Creation Functions</a:t>
            </a:r>
          </a:p>
        </p:txBody>
      </p:sp>
      <p:sp>
        <p:nvSpPr>
          <p:cNvPr id="4" name="Content Placeholder 3"/>
          <p:cNvSpPr>
            <a:spLocks noGrp="1"/>
          </p:cNvSpPr>
          <p:nvPr>
            <p:ph idx="1"/>
          </p:nvPr>
        </p:nvSpPr>
        <p:spPr>
          <a:xfrm>
            <a:off x="609600" y="1417638"/>
            <a:ext cx="10972800" cy="4525963"/>
          </a:xfrm>
        </p:spPr>
        <p:txBody>
          <a:bodyPr/>
          <a:lstStyle/>
          <a:p>
            <a:r>
              <a:rPr lang="en-US" dirty="0"/>
              <a:t>There are many functions for creating new variables that can be used with mutate()</a:t>
            </a:r>
          </a:p>
          <a:p>
            <a:r>
              <a:rPr lang="en-US" dirty="0"/>
              <a:t>The key property is that the function </a:t>
            </a:r>
            <a:r>
              <a:rPr lang="en-US" b="1" dirty="0">
                <a:solidFill>
                  <a:srgbClr val="0000FF"/>
                </a:solidFill>
              </a:rPr>
              <a:t>must be </a:t>
            </a:r>
            <a:r>
              <a:rPr lang="en-US" b="1" dirty="0" err="1">
                <a:solidFill>
                  <a:srgbClr val="0000FF"/>
                </a:solidFill>
              </a:rPr>
              <a:t>vectorised</a:t>
            </a:r>
            <a:r>
              <a:rPr lang="en-US" b="1" dirty="0">
                <a:solidFill>
                  <a:srgbClr val="0000FF"/>
                </a:solidFill>
              </a:rPr>
              <a:t>:</a:t>
            </a:r>
          </a:p>
          <a:p>
            <a:pPr lvl="1"/>
            <a:r>
              <a:rPr lang="en-US" dirty="0"/>
              <a:t>It must take a vector of values as input, and,</a:t>
            </a:r>
          </a:p>
          <a:p>
            <a:pPr lvl="1"/>
            <a:r>
              <a:rPr lang="en-US" dirty="0"/>
              <a:t>Return a vector with the same number of values as output</a:t>
            </a:r>
            <a:endParaRPr lang="en-US" b="1" dirty="0">
              <a:solidFill>
                <a:srgbClr val="0000FF"/>
              </a:solidFill>
            </a:endParaRPr>
          </a:p>
          <a:p>
            <a:pPr marL="457200" lvl="1" indent="0">
              <a:buNone/>
            </a:pPr>
            <a:endParaRPr lang="en-US" b="1" dirty="0">
              <a:solidFill>
                <a:srgbClr val="0000FF"/>
              </a:solidFill>
            </a:endParaRPr>
          </a:p>
        </p:txBody>
      </p:sp>
      <p:sp>
        <p:nvSpPr>
          <p:cNvPr id="3" name="Slide Number Placeholder 2"/>
          <p:cNvSpPr>
            <a:spLocks noGrp="1"/>
          </p:cNvSpPr>
          <p:nvPr>
            <p:ph type="sldNum" sz="quarter" idx="12"/>
          </p:nvPr>
        </p:nvSpPr>
        <p:spPr/>
        <p:txBody>
          <a:bodyPr/>
          <a:lstStyle/>
          <a:p>
            <a:fld id="{85C893B6-8239-B544-860F-8E6624F3670C}" type="slidenum">
              <a:rPr lang="en-US" smtClean="0"/>
              <a:t>66</a:t>
            </a:fld>
            <a:endParaRPr lang="en-US"/>
          </a:p>
        </p:txBody>
      </p:sp>
      <p:pic>
        <p:nvPicPr>
          <p:cNvPr id="5" name="Picture 4">
            <a:extLst>
              <a:ext uri="{FF2B5EF4-FFF2-40B4-BE49-F238E27FC236}">
                <a16:creationId xmlns:a16="http://schemas.microsoft.com/office/drawing/2014/main" id="{384BE214-5AC7-044B-88EF-4372373A7379}"/>
              </a:ext>
            </a:extLst>
          </p:cNvPr>
          <p:cNvPicPr>
            <a:picLocks noChangeAspect="1"/>
          </p:cNvPicPr>
          <p:nvPr/>
        </p:nvPicPr>
        <p:blipFill>
          <a:blip r:embed="rId3"/>
          <a:stretch>
            <a:fillRect/>
          </a:stretch>
        </p:blipFill>
        <p:spPr>
          <a:xfrm>
            <a:off x="3243262" y="4090264"/>
            <a:ext cx="6707187" cy="2403856"/>
          </a:xfrm>
          <a:prstGeom prst="rect">
            <a:avLst/>
          </a:prstGeom>
        </p:spPr>
      </p:pic>
    </p:spTree>
    <p:extLst>
      <p:ext uri="{BB962C8B-B14F-4D97-AF65-F5344CB8AC3E}">
        <p14:creationId xmlns:p14="http://schemas.microsoft.com/office/powerpoint/2010/main" val="2334474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Add a new column </a:t>
            </a:r>
            <a:r>
              <a:rPr lang="en-US" dirty="0" err="1">
                <a:solidFill>
                  <a:srgbClr val="0432FF"/>
                </a:solidFill>
              </a:rPr>
              <a:t>rain_in</a:t>
            </a:r>
            <a:r>
              <a:rPr lang="en-US" dirty="0"/>
              <a:t>, which measures the hourly rainfall in inches</a:t>
            </a:r>
          </a:p>
          <a:p>
            <a:r>
              <a:rPr lang="en-US" dirty="0"/>
              <a:t>Assume a conversion constant of 1 mm = 0.0393701 inches</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67</a:t>
            </a:fld>
            <a:endParaRPr lang="en-US"/>
          </a:p>
        </p:txBody>
      </p:sp>
    </p:spTree>
    <p:extLst>
      <p:ext uri="{BB962C8B-B14F-4D97-AF65-F5344CB8AC3E}">
        <p14:creationId xmlns:p14="http://schemas.microsoft.com/office/powerpoint/2010/main" val="2641421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5. </a:t>
            </a:r>
            <a:r>
              <a:rPr lang="en-US" dirty="0" err="1">
                <a:solidFill>
                  <a:srgbClr val="0000FF"/>
                </a:solidFill>
              </a:rPr>
              <a:t>summarise</a:t>
            </a:r>
            <a:r>
              <a:rPr lang="en-US" dirty="0">
                <a:solidFill>
                  <a:srgbClr val="0000FF"/>
                </a:solidFill>
              </a:rPr>
              <a:t>()</a:t>
            </a:r>
          </a:p>
        </p:txBody>
      </p:sp>
      <p:sp>
        <p:nvSpPr>
          <p:cNvPr id="3" name="Content Placeholder 2"/>
          <p:cNvSpPr>
            <a:spLocks noGrp="1"/>
          </p:cNvSpPr>
          <p:nvPr>
            <p:ph idx="1"/>
          </p:nvPr>
        </p:nvSpPr>
        <p:spPr/>
        <p:txBody>
          <a:bodyPr/>
          <a:lstStyle/>
          <a:p>
            <a:r>
              <a:rPr lang="en-US" dirty="0"/>
              <a:t>The last key verb is </a:t>
            </a:r>
            <a:r>
              <a:rPr lang="en-US" dirty="0" err="1"/>
              <a:t>summarise</a:t>
            </a:r>
            <a:r>
              <a:rPr lang="en-US" dirty="0"/>
              <a:t>()</a:t>
            </a:r>
          </a:p>
          <a:p>
            <a:r>
              <a:rPr lang="en-US" dirty="0"/>
              <a:t>It collapses a data frame into a single row</a:t>
            </a:r>
          </a:p>
          <a:p>
            <a:r>
              <a:rPr lang="en-US" dirty="0"/>
              <a:t>Not very useful unless paired with </a:t>
            </a:r>
            <a:r>
              <a:rPr lang="en-US" dirty="0" err="1"/>
              <a:t>group_by</a:t>
            </a:r>
            <a:r>
              <a:rPr lang="en-US" dirty="0"/>
              <a:t>() (it will just perform a summary of the whole data set)</a:t>
            </a:r>
          </a:p>
          <a:p>
            <a:r>
              <a:rPr lang="en-US" dirty="0"/>
              <a:t>Very useful to combine with the pipe operator</a:t>
            </a:r>
          </a:p>
        </p:txBody>
      </p:sp>
      <p:sp>
        <p:nvSpPr>
          <p:cNvPr id="4" name="Slide Number Placeholder 3"/>
          <p:cNvSpPr>
            <a:spLocks noGrp="1"/>
          </p:cNvSpPr>
          <p:nvPr>
            <p:ph type="sldNum" sz="quarter" idx="12"/>
          </p:nvPr>
        </p:nvSpPr>
        <p:spPr/>
        <p:txBody>
          <a:bodyPr/>
          <a:lstStyle/>
          <a:p>
            <a:fld id="{85C893B6-8239-B544-860F-8E6624F3670C}" type="slidenum">
              <a:rPr lang="en-US" smtClean="0"/>
              <a:t>68</a:t>
            </a:fld>
            <a:endParaRPr lang="en-US"/>
          </a:p>
        </p:txBody>
      </p:sp>
    </p:spTree>
    <p:extLst>
      <p:ext uri="{BB962C8B-B14F-4D97-AF65-F5344CB8AC3E}">
        <p14:creationId xmlns:p14="http://schemas.microsoft.com/office/powerpoint/2010/main" val="3112302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group_by</a:t>
            </a:r>
            <a:r>
              <a:rPr lang="en-US" dirty="0"/>
              <a:t>()</a:t>
            </a:r>
          </a:p>
        </p:txBody>
      </p:sp>
      <p:sp>
        <p:nvSpPr>
          <p:cNvPr id="3" name="Content Placeholder 2"/>
          <p:cNvSpPr>
            <a:spLocks noGrp="1"/>
          </p:cNvSpPr>
          <p:nvPr>
            <p:ph idx="1"/>
          </p:nvPr>
        </p:nvSpPr>
        <p:spPr>
          <a:xfrm>
            <a:off x="609600" y="1161896"/>
            <a:ext cx="10972800" cy="2024218"/>
          </a:xfrm>
        </p:spPr>
        <p:txBody>
          <a:bodyPr>
            <a:normAutofit lnSpcReduction="10000"/>
          </a:bodyPr>
          <a:lstStyle/>
          <a:p>
            <a:r>
              <a:rPr lang="en-US" dirty="0"/>
              <a:t>Most data operations are useful done on groups defined by variables in the the dataset.</a:t>
            </a:r>
          </a:p>
          <a:p>
            <a:r>
              <a:rPr lang="en-US" dirty="0"/>
              <a:t>The </a:t>
            </a:r>
            <a:r>
              <a:rPr lang="en-US" dirty="0" err="1">
                <a:solidFill>
                  <a:srgbClr val="0000FF"/>
                </a:solidFill>
              </a:rPr>
              <a:t>group_by</a:t>
            </a:r>
            <a:r>
              <a:rPr lang="en-US" dirty="0"/>
              <a:t> function takes an existing </a:t>
            </a:r>
            <a:r>
              <a:rPr lang="en-US" dirty="0" err="1"/>
              <a:t>tbl</a:t>
            </a:r>
            <a:r>
              <a:rPr lang="en-US" dirty="0"/>
              <a:t> and converts it into a grouped </a:t>
            </a:r>
            <a:r>
              <a:rPr lang="en-US" dirty="0" err="1"/>
              <a:t>tbl</a:t>
            </a:r>
            <a:r>
              <a:rPr lang="en-US" dirty="0"/>
              <a:t> where operations are performed "by group”.</a:t>
            </a:r>
          </a:p>
        </p:txBody>
      </p:sp>
      <p:sp>
        <p:nvSpPr>
          <p:cNvPr id="4" name="Slide Number Placeholder 3"/>
          <p:cNvSpPr>
            <a:spLocks noGrp="1"/>
          </p:cNvSpPr>
          <p:nvPr>
            <p:ph type="sldNum" sz="quarter" idx="12"/>
          </p:nvPr>
        </p:nvSpPr>
        <p:spPr/>
        <p:txBody>
          <a:bodyPr/>
          <a:lstStyle/>
          <a:p>
            <a:fld id="{85C893B6-8239-B544-860F-8E6624F3670C}" type="slidenum">
              <a:rPr lang="en-US" smtClean="0"/>
              <a:t>69</a:t>
            </a:fld>
            <a:endParaRPr lang="en-US"/>
          </a:p>
        </p:txBody>
      </p:sp>
      <p:pic>
        <p:nvPicPr>
          <p:cNvPr id="9" name="Picture 8" descr="A picture containing table&#10;&#10;Description automatically generated">
            <a:extLst>
              <a:ext uri="{FF2B5EF4-FFF2-40B4-BE49-F238E27FC236}">
                <a16:creationId xmlns:a16="http://schemas.microsoft.com/office/drawing/2014/main" id="{D2845F03-291C-964C-A90F-D55C389A93FF}"/>
              </a:ext>
            </a:extLst>
          </p:cNvPr>
          <p:cNvPicPr>
            <a:picLocks noChangeAspect="1"/>
          </p:cNvPicPr>
          <p:nvPr/>
        </p:nvPicPr>
        <p:blipFill rotWithShape="1">
          <a:blip r:embed="rId3"/>
          <a:srcRect b="21601"/>
          <a:stretch/>
        </p:blipFill>
        <p:spPr>
          <a:xfrm>
            <a:off x="782637" y="3186114"/>
            <a:ext cx="10626725" cy="2927194"/>
          </a:xfrm>
          <a:prstGeom prst="rect">
            <a:avLst/>
          </a:prstGeom>
        </p:spPr>
      </p:pic>
    </p:spTree>
    <p:extLst>
      <p:ext uri="{BB962C8B-B14F-4D97-AF65-F5344CB8AC3E}">
        <p14:creationId xmlns:p14="http://schemas.microsoft.com/office/powerpoint/2010/main" val="170720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A04EF0-B3A2-CD17-9F86-6F78EB58E584}"/>
              </a:ext>
            </a:extLst>
          </p:cNvPr>
          <p:cNvSpPr>
            <a:spLocks noGrp="1"/>
          </p:cNvSpPr>
          <p:nvPr>
            <p:ph type="title"/>
          </p:nvPr>
        </p:nvSpPr>
        <p:spPr/>
        <p:txBody>
          <a:bodyPr/>
          <a:lstStyle/>
          <a:p>
            <a:r>
              <a:rPr lang="en-US" dirty="0"/>
              <a:t>Install the codebase from </a:t>
            </a:r>
            <a:r>
              <a:rPr lang="en-US" dirty="0" err="1"/>
              <a:t>github</a:t>
            </a:r>
            <a:r>
              <a:rPr lang="en-US" dirty="0"/>
              <a:t>…</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E6FCE421-77D2-6E01-2C0A-3F755002E9AF}"/>
              </a:ext>
            </a:extLst>
          </p:cNvPr>
          <p:cNvPicPr>
            <a:picLocks noChangeAspect="1"/>
          </p:cNvPicPr>
          <p:nvPr/>
        </p:nvPicPr>
        <p:blipFill>
          <a:blip r:embed="rId2"/>
          <a:stretch>
            <a:fillRect/>
          </a:stretch>
        </p:blipFill>
        <p:spPr>
          <a:xfrm>
            <a:off x="197982" y="1725754"/>
            <a:ext cx="11796035" cy="3406491"/>
          </a:xfrm>
          <a:prstGeom prst="rect">
            <a:avLst/>
          </a:prstGeom>
        </p:spPr>
      </p:pic>
    </p:spTree>
    <p:extLst>
      <p:ext uri="{BB962C8B-B14F-4D97-AF65-F5344CB8AC3E}">
        <p14:creationId xmlns:p14="http://schemas.microsoft.com/office/powerpoint/2010/main" val="3546605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2C92-D427-9E48-817A-DE6211762BED}"/>
              </a:ext>
            </a:extLst>
          </p:cNvPr>
          <p:cNvSpPr>
            <a:spLocks noGrp="1"/>
          </p:cNvSpPr>
          <p:nvPr>
            <p:ph type="title"/>
          </p:nvPr>
        </p:nvSpPr>
        <p:spPr/>
        <p:txBody>
          <a:bodyPr/>
          <a:lstStyle/>
          <a:p>
            <a:r>
              <a:rPr lang="en-US" dirty="0"/>
              <a:t>Key idea</a:t>
            </a:r>
          </a:p>
        </p:txBody>
      </p:sp>
      <p:sp>
        <p:nvSpPr>
          <p:cNvPr id="3" name="Content Placeholder 2">
            <a:extLst>
              <a:ext uri="{FF2B5EF4-FFF2-40B4-BE49-F238E27FC236}">
                <a16:creationId xmlns:a16="http://schemas.microsoft.com/office/drawing/2014/main" id="{CB413F10-67A7-9E4A-8CFD-1DAE209CA8E6}"/>
              </a:ext>
            </a:extLst>
          </p:cNvPr>
          <p:cNvSpPr>
            <a:spLocks noGrp="1"/>
          </p:cNvSpPr>
          <p:nvPr>
            <p:ph idx="1"/>
          </p:nvPr>
        </p:nvSpPr>
        <p:spPr>
          <a:xfrm>
            <a:off x="609600" y="1417638"/>
            <a:ext cx="10972800" cy="728662"/>
          </a:xfrm>
        </p:spPr>
        <p:txBody>
          <a:bodyPr/>
          <a:lstStyle/>
          <a:p>
            <a:r>
              <a:rPr lang="en-US" dirty="0"/>
              <a:t>This grouping can then be exploited by </a:t>
            </a:r>
            <a:r>
              <a:rPr lang="en-US" dirty="0" err="1"/>
              <a:t>summarise</a:t>
            </a:r>
            <a:endParaRPr lang="en-US" dirty="0"/>
          </a:p>
        </p:txBody>
      </p:sp>
      <p:sp>
        <p:nvSpPr>
          <p:cNvPr id="4" name="Slide Number Placeholder 3">
            <a:extLst>
              <a:ext uri="{FF2B5EF4-FFF2-40B4-BE49-F238E27FC236}">
                <a16:creationId xmlns:a16="http://schemas.microsoft.com/office/drawing/2014/main" id="{7EC51A63-CAA2-F849-95F2-06F5CEE8D788}"/>
              </a:ext>
            </a:extLst>
          </p:cNvPr>
          <p:cNvSpPr>
            <a:spLocks noGrp="1"/>
          </p:cNvSpPr>
          <p:nvPr>
            <p:ph type="sldNum" sz="quarter" idx="12"/>
          </p:nvPr>
        </p:nvSpPr>
        <p:spPr/>
        <p:txBody>
          <a:bodyPr/>
          <a:lstStyle/>
          <a:p>
            <a:fld id="{85C893B6-8239-B544-860F-8E6624F3670C}" type="slidenum">
              <a:rPr lang="en-US" smtClean="0"/>
              <a:t>70</a:t>
            </a:fld>
            <a:endParaRPr lang="en-US"/>
          </a:p>
        </p:txBody>
      </p:sp>
      <p:pic>
        <p:nvPicPr>
          <p:cNvPr id="6" name="Picture 5" descr="Table&#10;&#10;Description automatically generated">
            <a:extLst>
              <a:ext uri="{FF2B5EF4-FFF2-40B4-BE49-F238E27FC236}">
                <a16:creationId xmlns:a16="http://schemas.microsoft.com/office/drawing/2014/main" id="{9DDC91F3-FC72-444C-AC01-765EF89AC040}"/>
              </a:ext>
            </a:extLst>
          </p:cNvPr>
          <p:cNvPicPr>
            <a:picLocks noChangeAspect="1"/>
          </p:cNvPicPr>
          <p:nvPr/>
        </p:nvPicPr>
        <p:blipFill>
          <a:blip r:embed="rId3"/>
          <a:stretch>
            <a:fillRect/>
          </a:stretch>
        </p:blipFill>
        <p:spPr>
          <a:xfrm>
            <a:off x="2914649" y="2146299"/>
            <a:ext cx="6292287" cy="4319811"/>
          </a:xfrm>
          <a:prstGeom prst="rect">
            <a:avLst/>
          </a:prstGeom>
        </p:spPr>
      </p:pic>
    </p:spTree>
    <p:extLst>
      <p:ext uri="{BB962C8B-B14F-4D97-AF65-F5344CB8AC3E}">
        <p14:creationId xmlns:p14="http://schemas.microsoft.com/office/powerpoint/2010/main" val="4723052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582"/>
            <a:ext cx="8229600" cy="1143000"/>
          </a:xfrm>
        </p:spPr>
        <p:txBody>
          <a:bodyPr/>
          <a:lstStyle/>
          <a:p>
            <a:r>
              <a:rPr lang="en-US" dirty="0"/>
              <a:t>Overall idea</a:t>
            </a:r>
            <a:r>
              <a:rPr lang="is-IS" dirty="0"/>
              <a:t>…</a:t>
            </a:r>
            <a:endParaRPr lang="en-US" dirty="0"/>
          </a:p>
        </p:txBody>
      </p:sp>
      <p:sp>
        <p:nvSpPr>
          <p:cNvPr id="2" name="Slide Number Placeholder 1"/>
          <p:cNvSpPr>
            <a:spLocks noGrp="1"/>
          </p:cNvSpPr>
          <p:nvPr>
            <p:ph type="sldNum" sz="quarter" idx="12"/>
          </p:nvPr>
        </p:nvSpPr>
        <p:spPr/>
        <p:txBody>
          <a:bodyPr/>
          <a:lstStyle/>
          <a:p>
            <a:fld id="{85C893B6-8239-B544-860F-8E6624F3670C}" type="slidenum">
              <a:rPr lang="en-US" smtClean="0"/>
              <a:t>71</a:t>
            </a:fld>
            <a:endParaRPr lang="en-US"/>
          </a:p>
        </p:txBody>
      </p:sp>
      <p:grpSp>
        <p:nvGrpSpPr>
          <p:cNvPr id="12" name="Group 11"/>
          <p:cNvGrpSpPr/>
          <p:nvPr/>
        </p:nvGrpSpPr>
        <p:grpSpPr>
          <a:xfrm>
            <a:off x="2142067" y="1480265"/>
            <a:ext cx="2540000" cy="296334"/>
            <a:chOff x="310444" y="1490133"/>
            <a:chExt cx="2540000" cy="296334"/>
          </a:xfrm>
        </p:grpSpPr>
        <p:sp>
          <p:nvSpPr>
            <p:cNvPr id="4" name="Rectangle 3"/>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42067" y="1847155"/>
            <a:ext cx="2540000" cy="296334"/>
            <a:chOff x="310444" y="1813279"/>
            <a:chExt cx="2540000" cy="296334"/>
          </a:xfrm>
        </p:grpSpPr>
        <p:sp>
          <p:nvSpPr>
            <p:cNvPr id="6" name="Rectangle 5"/>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142067" y="2214045"/>
            <a:ext cx="2540000" cy="296334"/>
            <a:chOff x="310444" y="2113848"/>
            <a:chExt cx="2540000" cy="296334"/>
          </a:xfrm>
        </p:grpSpPr>
        <p:sp>
          <p:nvSpPr>
            <p:cNvPr id="8" name="Rectangle 7"/>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142067" y="2580935"/>
            <a:ext cx="2540000" cy="296334"/>
            <a:chOff x="310444" y="1490133"/>
            <a:chExt cx="2540000" cy="296334"/>
          </a:xfrm>
        </p:grpSpPr>
        <p:sp>
          <p:nvSpPr>
            <p:cNvPr id="16" name="Rectangle 15"/>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142067" y="2947825"/>
            <a:ext cx="2540000" cy="296334"/>
            <a:chOff x="310444" y="1813279"/>
            <a:chExt cx="2540000" cy="296334"/>
          </a:xfrm>
        </p:grpSpPr>
        <p:sp>
          <p:nvSpPr>
            <p:cNvPr id="19" name="Rectangle 18"/>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142067" y="3314715"/>
            <a:ext cx="2540000" cy="296334"/>
            <a:chOff x="310444" y="2113848"/>
            <a:chExt cx="2540000" cy="296334"/>
          </a:xfrm>
        </p:grpSpPr>
        <p:sp>
          <p:nvSpPr>
            <p:cNvPr id="22" name="Rectangle 21"/>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142067" y="3681605"/>
            <a:ext cx="2540000" cy="296334"/>
            <a:chOff x="310444" y="1490133"/>
            <a:chExt cx="2540000" cy="296334"/>
          </a:xfrm>
        </p:grpSpPr>
        <p:sp>
          <p:nvSpPr>
            <p:cNvPr id="25" name="Rectangle 24"/>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142067" y="4048495"/>
            <a:ext cx="2540000" cy="296334"/>
            <a:chOff x="310444" y="1813279"/>
            <a:chExt cx="2540000" cy="296334"/>
          </a:xfrm>
        </p:grpSpPr>
        <p:sp>
          <p:nvSpPr>
            <p:cNvPr id="28" name="Rectangle 27"/>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142067" y="4415381"/>
            <a:ext cx="2540000" cy="296334"/>
            <a:chOff x="310444" y="2113848"/>
            <a:chExt cx="2540000" cy="296334"/>
          </a:xfrm>
        </p:grpSpPr>
        <p:sp>
          <p:nvSpPr>
            <p:cNvPr id="31" name="Rectangle 30"/>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p:cNvSpPr/>
          <p:nvPr/>
        </p:nvSpPr>
        <p:spPr>
          <a:xfrm>
            <a:off x="6781801" y="148449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8672690" y="148449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81801" y="185138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672690" y="185138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781801" y="221827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672690" y="221827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781801" y="258516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8672690" y="258516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81801" y="295205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8672690" y="295205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781801" y="33189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672690" y="331894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781801" y="368583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672690" y="368583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781801" y="405272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672690" y="405272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81801" y="4419614"/>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672690" y="4419614"/>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481691" y="524511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372580" y="5245110"/>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481691" y="561200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372580" y="5612000"/>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481691" y="597889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372580" y="5978890"/>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Brace 68"/>
          <p:cNvSpPr/>
          <p:nvPr/>
        </p:nvSpPr>
        <p:spPr>
          <a:xfrm>
            <a:off x="9468556" y="1484499"/>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Right Brace 78"/>
          <p:cNvSpPr/>
          <p:nvPr/>
        </p:nvSpPr>
        <p:spPr>
          <a:xfrm>
            <a:off x="9468556" y="2611992"/>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Right Brace 79"/>
          <p:cNvSpPr/>
          <p:nvPr/>
        </p:nvSpPr>
        <p:spPr>
          <a:xfrm>
            <a:off x="9468556" y="3681606"/>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ight Arrow 80"/>
          <p:cNvSpPr/>
          <p:nvPr/>
        </p:nvSpPr>
        <p:spPr>
          <a:xfrm>
            <a:off x="4919135" y="2877269"/>
            <a:ext cx="1552222" cy="594064"/>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group_by</a:t>
            </a:r>
            <a:r>
              <a:rPr lang="en-US" dirty="0">
                <a:solidFill>
                  <a:schemeClr val="tx1"/>
                </a:solidFill>
              </a:rPr>
              <a:t>()</a:t>
            </a:r>
          </a:p>
        </p:txBody>
      </p:sp>
      <p:cxnSp>
        <p:nvCxnSpPr>
          <p:cNvPr id="83" name="Elbow Connector 82"/>
          <p:cNvCxnSpPr>
            <a:stCxn id="69" idx="1"/>
            <a:endCxn id="62" idx="3"/>
          </p:cNvCxnSpPr>
          <p:nvPr/>
        </p:nvCxnSpPr>
        <p:spPr>
          <a:xfrm rot="10800000" flipV="1">
            <a:off x="7021690" y="1997439"/>
            <a:ext cx="2700866" cy="3395838"/>
          </a:xfrm>
          <a:prstGeom prst="bentConnector3">
            <a:avLst>
              <a:gd name="adj1" fmla="val -9039"/>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79" idx="1"/>
            <a:endCxn id="65" idx="3"/>
          </p:cNvCxnSpPr>
          <p:nvPr/>
        </p:nvCxnSpPr>
        <p:spPr>
          <a:xfrm rot="10800000" flipV="1">
            <a:off x="7021690" y="3124932"/>
            <a:ext cx="2700866" cy="2635235"/>
          </a:xfrm>
          <a:prstGeom prst="bentConnector3">
            <a:avLst>
              <a:gd name="adj1" fmla="val -15831"/>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648223" y="4967112"/>
            <a:ext cx="1354157" cy="369332"/>
          </a:xfrm>
          <a:prstGeom prst="rect">
            <a:avLst/>
          </a:prstGeom>
          <a:noFill/>
        </p:spPr>
        <p:txBody>
          <a:bodyPr wrap="none" rtlCol="0">
            <a:spAutoFit/>
          </a:bodyPr>
          <a:lstStyle/>
          <a:p>
            <a:r>
              <a:rPr lang="en-US" dirty="0" err="1"/>
              <a:t>summarise</a:t>
            </a:r>
            <a:r>
              <a:rPr lang="en-US" dirty="0"/>
              <a:t>()</a:t>
            </a:r>
          </a:p>
        </p:txBody>
      </p:sp>
      <p:cxnSp>
        <p:nvCxnSpPr>
          <p:cNvPr id="92" name="Elbow Connector 91"/>
          <p:cNvCxnSpPr>
            <a:endCxn id="68" idx="3"/>
          </p:cNvCxnSpPr>
          <p:nvPr/>
        </p:nvCxnSpPr>
        <p:spPr>
          <a:xfrm rot="10800000" flipV="1">
            <a:off x="7021692" y="4197381"/>
            <a:ext cx="2700865" cy="1929676"/>
          </a:xfrm>
          <a:prstGeom prst="bentConnector3">
            <a:avLst>
              <a:gd name="adj1" fmla="val -25758"/>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2074335" y="1044224"/>
            <a:ext cx="2002246" cy="369332"/>
          </a:xfrm>
          <a:prstGeom prst="rect">
            <a:avLst/>
          </a:prstGeom>
          <a:noFill/>
        </p:spPr>
        <p:txBody>
          <a:bodyPr wrap="none" rtlCol="0">
            <a:spAutoFit/>
          </a:bodyPr>
          <a:lstStyle/>
          <a:p>
            <a:r>
              <a:rPr lang="en-US" dirty="0"/>
              <a:t>Original data frame</a:t>
            </a:r>
          </a:p>
        </p:txBody>
      </p:sp>
      <p:sp>
        <p:nvSpPr>
          <p:cNvPr id="96" name="TextBox 95"/>
          <p:cNvSpPr txBox="1"/>
          <p:nvPr/>
        </p:nvSpPr>
        <p:spPr>
          <a:xfrm>
            <a:off x="6668912" y="1055515"/>
            <a:ext cx="2096022" cy="369332"/>
          </a:xfrm>
          <a:prstGeom prst="rect">
            <a:avLst/>
          </a:prstGeom>
          <a:noFill/>
        </p:spPr>
        <p:txBody>
          <a:bodyPr wrap="none" rtlCol="0">
            <a:spAutoFit/>
          </a:bodyPr>
          <a:lstStyle/>
          <a:p>
            <a:r>
              <a:rPr lang="en-US" dirty="0"/>
              <a:t>Grouped data frame</a:t>
            </a:r>
          </a:p>
        </p:txBody>
      </p:sp>
    </p:spTree>
    <p:extLst>
      <p:ext uri="{BB962C8B-B14F-4D97-AF65-F5344CB8AC3E}">
        <p14:creationId xmlns:p14="http://schemas.microsoft.com/office/powerpoint/2010/main" val="486891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Summary Functions</a:t>
            </a:r>
          </a:p>
        </p:txBody>
      </p:sp>
      <p:sp>
        <p:nvSpPr>
          <p:cNvPr id="4" name="Slide Number Placeholder 3"/>
          <p:cNvSpPr>
            <a:spLocks noGrp="1"/>
          </p:cNvSpPr>
          <p:nvPr>
            <p:ph type="sldNum" sz="quarter" idx="12"/>
          </p:nvPr>
        </p:nvSpPr>
        <p:spPr/>
        <p:txBody>
          <a:bodyPr/>
          <a:lstStyle/>
          <a:p>
            <a:fld id="{85C893B6-8239-B544-860F-8E6624F3670C}" type="slidenum">
              <a:rPr lang="en-US" smtClean="0"/>
              <a:t>72</a:t>
            </a:fld>
            <a:endParaRPr lang="en-US"/>
          </a:p>
        </p:txBody>
      </p:sp>
      <p:graphicFrame>
        <p:nvGraphicFramePr>
          <p:cNvPr id="5" name="Table 4"/>
          <p:cNvGraphicFramePr>
            <a:graphicFrameLocks noGrp="1"/>
          </p:cNvGraphicFramePr>
          <p:nvPr/>
        </p:nvGraphicFramePr>
        <p:xfrm>
          <a:off x="2305755" y="1566333"/>
          <a:ext cx="7905045" cy="3566160"/>
        </p:xfrm>
        <a:graphic>
          <a:graphicData uri="http://schemas.openxmlformats.org/drawingml/2006/table">
            <a:tbl>
              <a:tblPr firstRow="1" bandRow="1">
                <a:tableStyleId>{5C22544A-7EE6-4342-B048-85BDC9FD1C3A}</a:tableStyleId>
              </a:tblPr>
              <a:tblGrid>
                <a:gridCol w="3299004">
                  <a:extLst>
                    <a:ext uri="{9D8B030D-6E8A-4147-A177-3AD203B41FA5}">
                      <a16:colId xmlns:a16="http://schemas.microsoft.com/office/drawing/2014/main" val="20000"/>
                    </a:ext>
                  </a:extLst>
                </a:gridCol>
                <a:gridCol w="4606041">
                  <a:extLst>
                    <a:ext uri="{9D8B030D-6E8A-4147-A177-3AD203B41FA5}">
                      <a16:colId xmlns:a16="http://schemas.microsoft.com/office/drawing/2014/main" val="20001"/>
                    </a:ext>
                  </a:extLst>
                </a:gridCol>
              </a:tblGrid>
              <a:tr h="370840">
                <a:tc>
                  <a:txBody>
                    <a:bodyPr/>
                    <a:lstStyle/>
                    <a:p>
                      <a:r>
                        <a:rPr lang="en-US" sz="2400" dirty="0"/>
                        <a:t>Grouping</a:t>
                      </a:r>
                    </a:p>
                  </a:txBody>
                  <a:tcPr/>
                </a:tc>
                <a:tc>
                  <a:txBody>
                    <a:bodyPr/>
                    <a:lstStyle/>
                    <a:p>
                      <a:r>
                        <a:rPr lang="en-US" sz="2400" dirty="0"/>
                        <a:t>Examples</a:t>
                      </a:r>
                    </a:p>
                  </a:txBody>
                  <a:tcPr/>
                </a:tc>
                <a:extLst>
                  <a:ext uri="{0D108BD9-81ED-4DB2-BD59-A6C34878D82A}">
                    <a16:rowId xmlns:a16="http://schemas.microsoft.com/office/drawing/2014/main" val="10000"/>
                  </a:ext>
                </a:extLst>
              </a:tr>
              <a:tr h="370840">
                <a:tc>
                  <a:txBody>
                    <a:bodyPr/>
                    <a:lstStyle/>
                    <a:p>
                      <a:r>
                        <a:rPr lang="en-US" sz="2400" b="1" dirty="0"/>
                        <a:t>Measures of location</a:t>
                      </a:r>
                    </a:p>
                  </a:txBody>
                  <a:tcPr/>
                </a:tc>
                <a:tc>
                  <a:txBody>
                    <a:bodyPr/>
                    <a:lstStyle/>
                    <a:p>
                      <a:r>
                        <a:rPr lang="en-US" sz="2400" dirty="0"/>
                        <a:t>mean(), median()</a:t>
                      </a:r>
                    </a:p>
                  </a:txBody>
                  <a:tcPr/>
                </a:tc>
                <a:extLst>
                  <a:ext uri="{0D108BD9-81ED-4DB2-BD59-A6C34878D82A}">
                    <a16:rowId xmlns:a16="http://schemas.microsoft.com/office/drawing/2014/main" val="10001"/>
                  </a:ext>
                </a:extLst>
              </a:tr>
              <a:tr h="370840">
                <a:tc>
                  <a:txBody>
                    <a:bodyPr/>
                    <a:lstStyle/>
                    <a:p>
                      <a:r>
                        <a:rPr lang="en-US" sz="2400" b="1" dirty="0"/>
                        <a:t>Measures of spread</a:t>
                      </a:r>
                    </a:p>
                  </a:txBody>
                  <a:tcPr/>
                </a:tc>
                <a:tc>
                  <a:txBody>
                    <a:bodyPr/>
                    <a:lstStyle/>
                    <a:p>
                      <a:r>
                        <a:rPr lang="en-US" sz="2400" dirty="0" err="1"/>
                        <a:t>sd</a:t>
                      </a:r>
                      <a:r>
                        <a:rPr lang="en-US" sz="2400" dirty="0"/>
                        <a:t>(),</a:t>
                      </a:r>
                      <a:r>
                        <a:rPr lang="en-US" sz="2400" baseline="0" dirty="0"/>
                        <a:t> IQR(),mad()</a:t>
                      </a:r>
                      <a:endParaRPr lang="en-US" sz="2400" dirty="0"/>
                    </a:p>
                  </a:txBody>
                  <a:tcPr/>
                </a:tc>
                <a:extLst>
                  <a:ext uri="{0D108BD9-81ED-4DB2-BD59-A6C34878D82A}">
                    <a16:rowId xmlns:a16="http://schemas.microsoft.com/office/drawing/2014/main" val="10002"/>
                  </a:ext>
                </a:extLst>
              </a:tr>
              <a:tr h="370840">
                <a:tc>
                  <a:txBody>
                    <a:bodyPr/>
                    <a:lstStyle/>
                    <a:p>
                      <a:r>
                        <a:rPr lang="en-US" sz="2400" b="1" dirty="0"/>
                        <a:t>Measures of rank</a:t>
                      </a:r>
                    </a:p>
                  </a:txBody>
                  <a:tcPr/>
                </a:tc>
                <a:tc>
                  <a:txBody>
                    <a:bodyPr/>
                    <a:lstStyle/>
                    <a:p>
                      <a:r>
                        <a:rPr lang="en-US" sz="2400" dirty="0"/>
                        <a:t>min((), </a:t>
                      </a:r>
                      <a:r>
                        <a:rPr lang="en-US" sz="2400" dirty="0" err="1"/>
                        <a:t>quantile</a:t>
                      </a:r>
                      <a:r>
                        <a:rPr lang="en-US" sz="2400" dirty="0"/>
                        <a:t>(),</a:t>
                      </a:r>
                      <a:r>
                        <a:rPr lang="en-US" sz="2400" baseline="0" dirty="0"/>
                        <a:t> max()</a:t>
                      </a:r>
                      <a:endParaRPr lang="en-US" sz="2400" dirty="0"/>
                    </a:p>
                  </a:txBody>
                  <a:tcPr/>
                </a:tc>
                <a:extLst>
                  <a:ext uri="{0D108BD9-81ED-4DB2-BD59-A6C34878D82A}">
                    <a16:rowId xmlns:a16="http://schemas.microsoft.com/office/drawing/2014/main" val="10003"/>
                  </a:ext>
                </a:extLst>
              </a:tr>
              <a:tr h="370840">
                <a:tc>
                  <a:txBody>
                    <a:bodyPr/>
                    <a:lstStyle/>
                    <a:p>
                      <a:r>
                        <a:rPr lang="en-US" sz="2400" b="1" dirty="0"/>
                        <a:t>Measures</a:t>
                      </a:r>
                      <a:r>
                        <a:rPr lang="en-US" sz="2400" b="1" baseline="0" dirty="0"/>
                        <a:t> of position</a:t>
                      </a:r>
                      <a:endParaRPr lang="en-US" sz="2400" b="1" dirty="0"/>
                    </a:p>
                  </a:txBody>
                  <a:tcPr/>
                </a:tc>
                <a:tc>
                  <a:txBody>
                    <a:bodyPr/>
                    <a:lstStyle/>
                    <a:p>
                      <a:r>
                        <a:rPr lang="en-US" sz="2400" dirty="0"/>
                        <a:t>first(), nth(), last()</a:t>
                      </a:r>
                    </a:p>
                  </a:txBody>
                  <a:tcPr/>
                </a:tc>
                <a:extLst>
                  <a:ext uri="{0D108BD9-81ED-4DB2-BD59-A6C34878D82A}">
                    <a16:rowId xmlns:a16="http://schemas.microsoft.com/office/drawing/2014/main" val="10004"/>
                  </a:ext>
                </a:extLst>
              </a:tr>
              <a:tr h="370840">
                <a:tc>
                  <a:txBody>
                    <a:bodyPr/>
                    <a:lstStyle/>
                    <a:p>
                      <a:r>
                        <a:rPr lang="en-US" sz="2400" b="1" dirty="0"/>
                        <a:t>Counts</a:t>
                      </a:r>
                    </a:p>
                  </a:txBody>
                  <a:tcPr/>
                </a:tc>
                <a:tc>
                  <a:txBody>
                    <a:bodyPr/>
                    <a:lstStyle/>
                    <a:p>
                      <a:r>
                        <a:rPr lang="en-US" sz="2400" dirty="0"/>
                        <a:t>n(), </a:t>
                      </a:r>
                      <a:r>
                        <a:rPr lang="en-US" sz="2400" dirty="0" err="1"/>
                        <a:t>n_distinct</a:t>
                      </a:r>
                      <a:r>
                        <a:rPr lang="en-US" sz="2400" dirty="0"/>
                        <a:t>()</a:t>
                      </a:r>
                    </a:p>
                  </a:txBody>
                  <a:tcPr/>
                </a:tc>
                <a:extLst>
                  <a:ext uri="{0D108BD9-81ED-4DB2-BD59-A6C34878D82A}">
                    <a16:rowId xmlns:a16="http://schemas.microsoft.com/office/drawing/2014/main" val="10005"/>
                  </a:ext>
                </a:extLst>
              </a:tr>
              <a:tr h="370840">
                <a:tc>
                  <a:txBody>
                    <a:bodyPr/>
                    <a:lstStyle/>
                    <a:p>
                      <a:r>
                        <a:rPr lang="en-US" sz="2400" b="1" dirty="0"/>
                        <a:t>Counts and proportions of logical values</a:t>
                      </a:r>
                    </a:p>
                  </a:txBody>
                  <a:tcPr/>
                </a:tc>
                <a:tc>
                  <a:txBody>
                    <a:bodyPr/>
                    <a:lstStyle/>
                    <a:p>
                      <a:r>
                        <a:rPr lang="en-US" sz="2400" dirty="0"/>
                        <a:t>sum(x&gt;0) when used with numeric</a:t>
                      </a:r>
                      <a:r>
                        <a:rPr lang="en-US" sz="2400" baseline="0" dirty="0"/>
                        <a:t> functions, (T,F) converted to (1,0)</a:t>
                      </a:r>
                      <a:endParaRPr lang="en-US" sz="2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7176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For “BELMULLET” calculate the total daily rainfall for October, and show using </a:t>
            </a:r>
            <a:r>
              <a:rPr lang="en-US" dirty="0" err="1"/>
              <a:t>ggplot</a:t>
            </a:r>
            <a:r>
              <a:rPr lang="en-US" dirty="0"/>
              <a:t>.</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73</a:t>
            </a:fld>
            <a:endParaRPr lang="en-US"/>
          </a:p>
        </p:txBody>
      </p:sp>
    </p:spTree>
    <p:extLst>
      <p:ext uri="{BB962C8B-B14F-4D97-AF65-F5344CB8AC3E}">
        <p14:creationId xmlns:p14="http://schemas.microsoft.com/office/powerpoint/2010/main" val="2110453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Summary: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74</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0" dirty="0"/>
                        <a:t>mutate()</a:t>
                      </a:r>
                    </a:p>
                  </a:txBody>
                  <a:tcPr/>
                </a:tc>
                <a:tc>
                  <a:txBody>
                    <a:bodyPr/>
                    <a:lstStyle/>
                    <a:p>
                      <a:r>
                        <a:rPr lang="en-US" sz="2000" i="0" dirty="0"/>
                        <a:t>Create new variables with functions of</a:t>
                      </a:r>
                      <a:r>
                        <a:rPr lang="en-US" sz="2000" i="0" baseline="0" dirty="0"/>
                        <a:t> existing variables</a:t>
                      </a:r>
                      <a:endParaRPr lang="en-US" sz="2000" i="0" dirty="0"/>
                    </a:p>
                  </a:txBody>
                  <a:tcPr/>
                </a:tc>
                <a:extLst>
                  <a:ext uri="{0D108BD9-81ED-4DB2-BD59-A6C34878D82A}">
                    <a16:rowId xmlns:a16="http://schemas.microsoft.com/office/drawing/2014/main" val="10004"/>
                  </a:ext>
                </a:extLst>
              </a:tr>
              <a:tr h="370840">
                <a:tc>
                  <a:txBody>
                    <a:bodyPr/>
                    <a:lstStyle/>
                    <a:p>
                      <a:r>
                        <a:rPr lang="en-US" sz="2000" b="1" i="0" dirty="0" err="1"/>
                        <a:t>summarise</a:t>
                      </a:r>
                      <a:r>
                        <a:rPr lang="en-US" sz="2000" b="1" i="0" dirty="0"/>
                        <a:t>()</a:t>
                      </a:r>
                    </a:p>
                  </a:txBody>
                  <a:tcPr/>
                </a:tc>
                <a:tc>
                  <a:txBody>
                    <a:bodyPr/>
                    <a:lstStyle/>
                    <a:p>
                      <a:r>
                        <a:rPr lang="en-US" sz="2000" i="0"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792419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75</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337461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76</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830591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77</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3E45-93AF-03E7-E285-FC1F25D24314}"/>
              </a:ext>
            </a:extLst>
          </p:cNvPr>
          <p:cNvSpPr>
            <a:spLocks noGrp="1"/>
          </p:cNvSpPr>
          <p:nvPr>
            <p:ph type="title"/>
          </p:nvPr>
        </p:nvSpPr>
        <p:spPr/>
        <p:txBody>
          <a:bodyPr/>
          <a:lstStyle/>
          <a:p>
            <a:r>
              <a:rPr lang="en-US" dirty="0"/>
              <a:t>CRAN package MASS, Boston Data Set</a:t>
            </a:r>
          </a:p>
        </p:txBody>
      </p:sp>
      <p:sp>
        <p:nvSpPr>
          <p:cNvPr id="3" name="Slide Number Placeholder 2">
            <a:extLst>
              <a:ext uri="{FF2B5EF4-FFF2-40B4-BE49-F238E27FC236}">
                <a16:creationId xmlns:a16="http://schemas.microsoft.com/office/drawing/2014/main" id="{D03318C4-721E-494B-74A5-0B0AD0F90DEF}"/>
              </a:ext>
            </a:extLst>
          </p:cNvPr>
          <p:cNvSpPr>
            <a:spLocks noGrp="1"/>
          </p:cNvSpPr>
          <p:nvPr>
            <p:ph type="sldNum" sz="quarter" idx="12"/>
          </p:nvPr>
        </p:nvSpPr>
        <p:spPr/>
        <p:txBody>
          <a:bodyPr/>
          <a:lstStyle/>
          <a:p>
            <a:fld id="{85C893B6-8239-B544-860F-8E6624F3670C}" type="slidenum">
              <a:rPr lang="en-US" smtClean="0"/>
              <a:t>78</a:t>
            </a:fld>
            <a:endParaRPr lang="en-US"/>
          </a:p>
        </p:txBody>
      </p:sp>
      <p:pic>
        <p:nvPicPr>
          <p:cNvPr id="5" name="Picture 4" descr="A text on a white background&#10;&#10;Description automatically generated">
            <a:extLst>
              <a:ext uri="{FF2B5EF4-FFF2-40B4-BE49-F238E27FC236}">
                <a16:creationId xmlns:a16="http://schemas.microsoft.com/office/drawing/2014/main" id="{51BB99B7-A042-F67A-40E3-42D5C493CDDD}"/>
              </a:ext>
            </a:extLst>
          </p:cNvPr>
          <p:cNvPicPr>
            <a:picLocks noChangeAspect="1"/>
          </p:cNvPicPr>
          <p:nvPr/>
        </p:nvPicPr>
        <p:blipFill>
          <a:blip r:embed="rId2"/>
          <a:stretch>
            <a:fillRect/>
          </a:stretch>
        </p:blipFill>
        <p:spPr>
          <a:xfrm>
            <a:off x="1473371" y="1417638"/>
            <a:ext cx="9245257" cy="4684446"/>
          </a:xfrm>
          <a:prstGeom prst="rect">
            <a:avLst/>
          </a:prstGeom>
        </p:spPr>
      </p:pic>
    </p:spTree>
    <p:extLst>
      <p:ext uri="{BB962C8B-B14F-4D97-AF65-F5344CB8AC3E}">
        <p14:creationId xmlns:p14="http://schemas.microsoft.com/office/powerpoint/2010/main" val="1885809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53368-8334-B8DD-47F7-ECFA04FC5F61}"/>
              </a:ext>
            </a:extLst>
          </p:cNvPr>
          <p:cNvSpPr>
            <a:spLocks noGrp="1"/>
          </p:cNvSpPr>
          <p:nvPr>
            <p:ph type="sldNum" sz="quarter" idx="12"/>
          </p:nvPr>
        </p:nvSpPr>
        <p:spPr/>
        <p:txBody>
          <a:bodyPr/>
          <a:lstStyle/>
          <a:p>
            <a:fld id="{85C893B6-8239-B544-860F-8E6624F3670C}" type="slidenum">
              <a:rPr lang="en-US" smtClean="0"/>
              <a:t>79</a:t>
            </a:fld>
            <a:endParaRPr lang="en-US"/>
          </a:p>
        </p:txBody>
      </p:sp>
      <p:pic>
        <p:nvPicPr>
          <p:cNvPr id="4" name="Picture 3" descr="A screenshot of a computer&#10;&#10;Description automatically generated">
            <a:extLst>
              <a:ext uri="{FF2B5EF4-FFF2-40B4-BE49-F238E27FC236}">
                <a16:creationId xmlns:a16="http://schemas.microsoft.com/office/drawing/2014/main" id="{A7EEA853-3179-ACFD-8313-94BBEEFC4EFB}"/>
              </a:ext>
            </a:extLst>
          </p:cNvPr>
          <p:cNvPicPr>
            <a:picLocks noChangeAspect="1"/>
          </p:cNvPicPr>
          <p:nvPr/>
        </p:nvPicPr>
        <p:blipFill>
          <a:blip r:embed="rId2"/>
          <a:stretch>
            <a:fillRect/>
          </a:stretch>
        </p:blipFill>
        <p:spPr>
          <a:xfrm>
            <a:off x="2753497" y="291026"/>
            <a:ext cx="6685006" cy="5305073"/>
          </a:xfrm>
          <a:prstGeom prst="rect">
            <a:avLst/>
          </a:prstGeom>
        </p:spPr>
      </p:pic>
      <p:pic>
        <p:nvPicPr>
          <p:cNvPr id="6" name="Picture 5">
            <a:extLst>
              <a:ext uri="{FF2B5EF4-FFF2-40B4-BE49-F238E27FC236}">
                <a16:creationId xmlns:a16="http://schemas.microsoft.com/office/drawing/2014/main" id="{251B93F5-BF02-AC33-9C04-1FFA26775246}"/>
              </a:ext>
            </a:extLst>
          </p:cNvPr>
          <p:cNvPicPr>
            <a:picLocks noChangeAspect="1"/>
          </p:cNvPicPr>
          <p:nvPr/>
        </p:nvPicPr>
        <p:blipFill>
          <a:blip r:embed="rId3"/>
          <a:stretch>
            <a:fillRect/>
          </a:stretch>
        </p:blipFill>
        <p:spPr>
          <a:xfrm>
            <a:off x="2716428" y="5466787"/>
            <a:ext cx="6685006" cy="572416"/>
          </a:xfrm>
          <a:prstGeom prst="rect">
            <a:avLst/>
          </a:prstGeom>
        </p:spPr>
      </p:pic>
    </p:spTree>
    <p:extLst>
      <p:ext uri="{BB962C8B-B14F-4D97-AF65-F5344CB8AC3E}">
        <p14:creationId xmlns:p14="http://schemas.microsoft.com/office/powerpoint/2010/main" val="222657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A8AF-2BDC-81BF-4FE9-FFAC03097890}"/>
              </a:ext>
            </a:extLst>
          </p:cNvPr>
          <p:cNvSpPr>
            <a:spLocks noGrp="1"/>
          </p:cNvSpPr>
          <p:nvPr>
            <p:ph type="title"/>
          </p:nvPr>
        </p:nvSpPr>
        <p:spPr/>
        <p:txBody>
          <a:bodyPr/>
          <a:lstStyle/>
          <a:p>
            <a:r>
              <a:rPr lang="en-US" dirty="0"/>
              <a:t>IDE Available for running scripts</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 name="Picture 4" descr="A screenshot of a computer&#10;&#10;Description automatically generated">
            <a:extLst>
              <a:ext uri="{FF2B5EF4-FFF2-40B4-BE49-F238E27FC236}">
                <a16:creationId xmlns:a16="http://schemas.microsoft.com/office/drawing/2014/main" id="{A5C3AFFA-2601-96F7-B022-2B81A7846960}"/>
              </a:ext>
            </a:extLst>
          </p:cNvPr>
          <p:cNvPicPr>
            <a:picLocks noChangeAspect="1"/>
          </p:cNvPicPr>
          <p:nvPr/>
        </p:nvPicPr>
        <p:blipFill>
          <a:blip r:embed="rId2"/>
          <a:stretch>
            <a:fillRect/>
          </a:stretch>
        </p:blipFill>
        <p:spPr>
          <a:xfrm>
            <a:off x="1032570" y="1255249"/>
            <a:ext cx="10459213" cy="5210862"/>
          </a:xfrm>
          <a:prstGeom prst="rect">
            <a:avLst/>
          </a:prstGeom>
        </p:spPr>
      </p:pic>
    </p:spTree>
    <p:extLst>
      <p:ext uri="{BB962C8B-B14F-4D97-AF65-F5344CB8AC3E}">
        <p14:creationId xmlns:p14="http://schemas.microsoft.com/office/powerpoint/2010/main" val="3648927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C1114-D8F4-CF0B-B1A1-C09510B9485E}"/>
              </a:ext>
            </a:extLst>
          </p:cNvPr>
          <p:cNvSpPr>
            <a:spLocks noGrp="1"/>
          </p:cNvSpPr>
          <p:nvPr>
            <p:ph type="sldNum" sz="quarter" idx="12"/>
          </p:nvPr>
        </p:nvSpPr>
        <p:spPr/>
        <p:txBody>
          <a:bodyPr/>
          <a:lstStyle/>
          <a:p>
            <a:fld id="{85C893B6-8239-B544-860F-8E6624F3670C}" type="slidenum">
              <a:rPr lang="en-US" smtClean="0"/>
              <a:t>80</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FAED9B08-9E9E-C824-E342-DFB19E4113B3}"/>
              </a:ext>
            </a:extLst>
          </p:cNvPr>
          <p:cNvPicPr>
            <a:picLocks noChangeAspect="1"/>
          </p:cNvPicPr>
          <p:nvPr/>
        </p:nvPicPr>
        <p:blipFill rotWithShape="1">
          <a:blip r:embed="rId2"/>
          <a:srcRect b="56667"/>
          <a:stretch/>
        </p:blipFill>
        <p:spPr>
          <a:xfrm>
            <a:off x="1279643" y="290383"/>
            <a:ext cx="8232465" cy="325600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D23E9C1-9A69-53C5-0EC3-380E3232A24E}"/>
              </a:ext>
            </a:extLst>
          </p:cNvPr>
          <p:cNvPicPr>
            <a:picLocks noChangeAspect="1"/>
          </p:cNvPicPr>
          <p:nvPr/>
        </p:nvPicPr>
        <p:blipFill rotWithShape="1">
          <a:blip r:embed="rId2"/>
          <a:srcRect t="43003" b="26366"/>
          <a:stretch/>
        </p:blipFill>
        <p:spPr>
          <a:xfrm>
            <a:off x="1279643" y="3880022"/>
            <a:ext cx="8221068" cy="2298356"/>
          </a:xfrm>
          <a:prstGeom prst="rect">
            <a:avLst/>
          </a:prstGeom>
        </p:spPr>
      </p:pic>
    </p:spTree>
    <p:extLst>
      <p:ext uri="{BB962C8B-B14F-4D97-AF65-F5344CB8AC3E}">
        <p14:creationId xmlns:p14="http://schemas.microsoft.com/office/powerpoint/2010/main" val="437392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F8381-B122-BC0F-DDC4-BC88214B5F54}"/>
              </a:ext>
            </a:extLst>
          </p:cNvPr>
          <p:cNvSpPr>
            <a:spLocks noGrp="1"/>
          </p:cNvSpPr>
          <p:nvPr>
            <p:ph type="sldNum" sz="quarter" idx="12"/>
          </p:nvPr>
        </p:nvSpPr>
        <p:spPr/>
        <p:txBody>
          <a:bodyPr/>
          <a:lstStyle/>
          <a:p>
            <a:fld id="{85C893B6-8239-B544-860F-8E6624F3670C}" type="slidenum">
              <a:rPr lang="en-US" smtClean="0"/>
              <a:t>81</a:t>
            </a:fld>
            <a:endParaRPr lang="en-US"/>
          </a:p>
        </p:txBody>
      </p:sp>
      <p:pic>
        <p:nvPicPr>
          <p:cNvPr id="4" name="Picture 3" descr="A screenshot of a computer&#10;&#10;Description automatically generated">
            <a:extLst>
              <a:ext uri="{FF2B5EF4-FFF2-40B4-BE49-F238E27FC236}">
                <a16:creationId xmlns:a16="http://schemas.microsoft.com/office/drawing/2014/main" id="{55EE1803-B782-1E2B-3CB2-250AC8629001}"/>
              </a:ext>
            </a:extLst>
          </p:cNvPr>
          <p:cNvPicPr>
            <a:picLocks noChangeAspect="1"/>
          </p:cNvPicPr>
          <p:nvPr/>
        </p:nvPicPr>
        <p:blipFill rotWithShape="1">
          <a:blip r:embed="rId2"/>
          <a:srcRect t="91532"/>
          <a:stretch/>
        </p:blipFill>
        <p:spPr>
          <a:xfrm>
            <a:off x="670555" y="1013254"/>
            <a:ext cx="10850887" cy="9020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63DB3FD-0D33-5FC2-E62D-1058781A6C6E}"/>
              </a:ext>
            </a:extLst>
          </p:cNvPr>
          <p:cNvPicPr>
            <a:picLocks noChangeAspect="1"/>
          </p:cNvPicPr>
          <p:nvPr/>
        </p:nvPicPr>
        <p:blipFill rotWithShape="1">
          <a:blip r:embed="rId2"/>
          <a:srcRect b="88468"/>
          <a:stretch/>
        </p:blipFill>
        <p:spPr>
          <a:xfrm>
            <a:off x="670555" y="222422"/>
            <a:ext cx="10850890" cy="1228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12F6D9F-86F1-A5A3-B7AB-242677592D32}"/>
              </a:ext>
            </a:extLst>
          </p:cNvPr>
          <p:cNvPicPr>
            <a:picLocks noChangeAspect="1"/>
          </p:cNvPicPr>
          <p:nvPr/>
        </p:nvPicPr>
        <p:blipFill>
          <a:blip r:embed="rId3"/>
          <a:stretch>
            <a:fillRect/>
          </a:stretch>
        </p:blipFill>
        <p:spPr>
          <a:xfrm>
            <a:off x="1925938" y="1666618"/>
            <a:ext cx="7747000" cy="4686300"/>
          </a:xfrm>
          <a:prstGeom prst="rect">
            <a:avLst/>
          </a:prstGeom>
        </p:spPr>
      </p:pic>
    </p:spTree>
    <p:extLst>
      <p:ext uri="{BB962C8B-B14F-4D97-AF65-F5344CB8AC3E}">
        <p14:creationId xmlns:p14="http://schemas.microsoft.com/office/powerpoint/2010/main" val="539671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A111-42CD-858F-E2C3-7EA4DE7DC5D3}"/>
              </a:ext>
            </a:extLst>
          </p:cNvPr>
          <p:cNvSpPr>
            <a:spLocks noGrp="1"/>
          </p:cNvSpPr>
          <p:nvPr>
            <p:ph type="title"/>
          </p:nvPr>
        </p:nvSpPr>
        <p:spPr/>
        <p:txBody>
          <a:bodyPr/>
          <a:lstStyle/>
          <a:p>
            <a:r>
              <a:rPr lang="en-US" dirty="0"/>
              <a:t>Additional analysis (Needs </a:t>
            </a:r>
            <a:r>
              <a:rPr lang="en-US" b="1" dirty="0" err="1">
                <a:solidFill>
                  <a:srgbClr val="0432FF"/>
                </a:solidFill>
              </a:rPr>
              <a:t>tidyr</a:t>
            </a:r>
            <a:r>
              <a:rPr lang="en-US" dirty="0"/>
              <a:t>)</a:t>
            </a:r>
          </a:p>
        </p:txBody>
      </p:sp>
      <p:sp>
        <p:nvSpPr>
          <p:cNvPr id="3" name="Slide Number Placeholder 2">
            <a:extLst>
              <a:ext uri="{FF2B5EF4-FFF2-40B4-BE49-F238E27FC236}">
                <a16:creationId xmlns:a16="http://schemas.microsoft.com/office/drawing/2014/main" id="{D3E93EFA-90F3-C30F-5473-6FCB69D94180}"/>
              </a:ext>
            </a:extLst>
          </p:cNvPr>
          <p:cNvSpPr>
            <a:spLocks noGrp="1"/>
          </p:cNvSpPr>
          <p:nvPr>
            <p:ph type="sldNum" sz="quarter" idx="12"/>
          </p:nvPr>
        </p:nvSpPr>
        <p:spPr/>
        <p:txBody>
          <a:bodyPr/>
          <a:lstStyle/>
          <a:p>
            <a:fld id="{85C893B6-8239-B544-860F-8E6624F3670C}" type="slidenum">
              <a:rPr lang="en-US" smtClean="0"/>
              <a:t>82</a:t>
            </a:fld>
            <a:endParaRPr lang="en-US"/>
          </a:p>
        </p:txBody>
      </p:sp>
      <p:pic>
        <p:nvPicPr>
          <p:cNvPr id="5" name="Picture 4" descr="A graph of a graph with a number of text&#10;&#10;Description automatically generated with medium confidence">
            <a:extLst>
              <a:ext uri="{FF2B5EF4-FFF2-40B4-BE49-F238E27FC236}">
                <a16:creationId xmlns:a16="http://schemas.microsoft.com/office/drawing/2014/main" id="{B446296B-F711-716B-11BE-F12CF1825050}"/>
              </a:ext>
            </a:extLst>
          </p:cNvPr>
          <p:cNvPicPr>
            <a:picLocks noChangeAspect="1"/>
          </p:cNvPicPr>
          <p:nvPr/>
        </p:nvPicPr>
        <p:blipFill>
          <a:blip r:embed="rId2"/>
          <a:stretch>
            <a:fillRect/>
          </a:stretch>
        </p:blipFill>
        <p:spPr>
          <a:xfrm>
            <a:off x="1732316" y="1201394"/>
            <a:ext cx="8727368" cy="5038767"/>
          </a:xfrm>
          <a:prstGeom prst="rect">
            <a:avLst/>
          </a:prstGeom>
        </p:spPr>
      </p:pic>
    </p:spTree>
    <p:extLst>
      <p:ext uri="{BB962C8B-B14F-4D97-AF65-F5344CB8AC3E}">
        <p14:creationId xmlns:p14="http://schemas.microsoft.com/office/powerpoint/2010/main" val="1660408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83</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84</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85</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86</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87</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88</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89</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9EE1-D5B2-F440-AF39-7B0BB4971D14}"/>
              </a:ext>
            </a:extLst>
          </p:cNvPr>
          <p:cNvSpPr>
            <a:spLocks noGrp="1"/>
          </p:cNvSpPr>
          <p:nvPr>
            <p:ph type="title"/>
          </p:nvPr>
        </p:nvSpPr>
        <p:spPr/>
        <p:txBody>
          <a:bodyPr/>
          <a:lstStyle/>
          <a:p>
            <a:r>
              <a:rPr lang="en-US" dirty="0"/>
              <a:t>Run setup file…</a:t>
            </a:r>
          </a:p>
        </p:txBody>
      </p:sp>
      <p:pic>
        <p:nvPicPr>
          <p:cNvPr id="4" name="Picture 3" descr="A screenshot of a computer&#10;&#10;Description automatically generated">
            <a:extLst>
              <a:ext uri="{FF2B5EF4-FFF2-40B4-BE49-F238E27FC236}">
                <a16:creationId xmlns:a16="http://schemas.microsoft.com/office/drawing/2014/main" id="{9C02D3B6-A7B2-1C5B-BB92-4786E8E3A1DC}"/>
              </a:ext>
            </a:extLst>
          </p:cNvPr>
          <p:cNvPicPr>
            <a:picLocks noChangeAspect="1"/>
          </p:cNvPicPr>
          <p:nvPr/>
        </p:nvPicPr>
        <p:blipFill>
          <a:blip r:embed="rId2"/>
          <a:stretch>
            <a:fillRect/>
          </a:stretch>
        </p:blipFill>
        <p:spPr>
          <a:xfrm>
            <a:off x="348573" y="1369867"/>
            <a:ext cx="11755090" cy="4610803"/>
          </a:xfrm>
          <a:prstGeom prst="rect">
            <a:avLst/>
          </a:prstGeom>
        </p:spPr>
      </p:pic>
    </p:spTree>
    <p:extLst>
      <p:ext uri="{BB962C8B-B14F-4D97-AF65-F5344CB8AC3E}">
        <p14:creationId xmlns:p14="http://schemas.microsoft.com/office/powerpoint/2010/main" val="2467195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90</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91</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92</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93</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94</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95</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spTree>
    <p:extLst>
      <p:ext uri="{BB962C8B-B14F-4D97-AF65-F5344CB8AC3E}">
        <p14:creationId xmlns:p14="http://schemas.microsoft.com/office/powerpoint/2010/main" val="3733592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96</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97</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98</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99</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19353</TotalTime>
  <Words>2789</Words>
  <Application>Microsoft Macintosh PowerPoint</Application>
  <PresentationFormat>Widescreen</PresentationFormat>
  <Paragraphs>585</Paragraphs>
  <Slides>106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Helvetica</vt:lpstr>
      <vt:lpstr>LMRoman10-Regular-Identity-H</vt:lpstr>
      <vt:lpstr>Office Theme</vt:lpstr>
      <vt:lpstr>Exploring Operations Research with R: A Workshop</vt:lpstr>
      <vt:lpstr>Instructor –Jim Duggan</vt:lpstr>
      <vt:lpstr>Goal</vt:lpstr>
      <vt:lpstr>Topics Overview</vt:lpstr>
      <vt:lpstr>The R Project for Statistical Computing</vt:lpstr>
      <vt:lpstr>First Steps: Posit Cloud – Create Your Account</vt:lpstr>
      <vt:lpstr>Install the codebase from github…</vt:lpstr>
      <vt:lpstr>IDE Available for running scripts</vt:lpstr>
      <vt:lpstr>Run setup file…</vt:lpstr>
      <vt:lpstr>A quick check… the ggplot2 mpg dataset</vt:lpstr>
      <vt:lpstr>Exploring Operations Research with R: A Workshop</vt:lpstr>
      <vt:lpstr>Topics Overview</vt:lpstr>
      <vt:lpstr>Data Frames/Tibbles</vt:lpstr>
      <vt:lpstr>tibble abbreviations (variable types)</vt:lpstr>
      <vt:lpstr>In the computer’s memory, just like a spreadsheet</vt:lpstr>
      <vt:lpstr>The summary() function</vt:lpstr>
      <vt:lpstr>Challenge 3.1</vt:lpstr>
      <vt:lpstr>Exploring Operations Research with R: A Workshop</vt:lpstr>
      <vt:lpstr>Topics Overview</vt:lpstr>
      <vt:lpstr>Data Exploration</vt:lpstr>
      <vt:lpstr>ggplot2</vt:lpstr>
      <vt:lpstr>Data Visualisation with ggplot2</vt:lpstr>
      <vt:lpstr>First Steps</vt:lpstr>
      <vt:lpstr>Selecting data</vt:lpstr>
      <vt:lpstr>Creating a ggplot</vt:lpstr>
      <vt:lpstr>PowerPoint Presentation</vt:lpstr>
      <vt:lpstr>Customising Plot Appearance with lab()</vt:lpstr>
      <vt:lpstr>PowerPoint Presentation</vt:lpstr>
      <vt:lpstr>PowerPoint Presentation</vt:lpstr>
      <vt:lpstr>Subplots with Facets</vt:lpstr>
      <vt:lpstr>PowerPoint Presentation</vt:lpstr>
      <vt:lpstr>Challenge</vt:lpstr>
      <vt:lpstr>Statistical Transformations</vt:lpstr>
      <vt:lpstr>PowerPoint Presentation</vt:lpstr>
      <vt:lpstr>PowerPoint Presentation</vt:lpstr>
      <vt:lpstr>Boxplot</vt:lpstr>
      <vt:lpstr>PowerPoint Presentation</vt:lpstr>
      <vt:lpstr>Covariation with ggpairs()</vt:lpstr>
      <vt:lpstr>Ready to use themes</vt:lpstr>
      <vt:lpstr>Useful geoms</vt:lpstr>
      <vt:lpstr>Challenge</vt:lpstr>
      <vt:lpstr>Summary</vt:lpstr>
      <vt:lpstr>Exploring Operations Research with R: A Workshop</vt:lpstr>
      <vt:lpstr>Topics Overview</vt:lpstr>
      <vt:lpstr>Combining operations with the Pipe</vt:lpstr>
      <vt:lpstr>PowerPoint Presentation</vt:lpstr>
      <vt:lpstr>Need for dplyr</vt:lpstr>
      <vt:lpstr>dplyr Basics: 5 key functions</vt:lpstr>
      <vt:lpstr>1. filter() aimsir17 tibble observations</vt:lpstr>
      <vt:lpstr>Relational operators in R</vt:lpstr>
      <vt:lpstr>Show rows for “MACE HEAD” in January</vt:lpstr>
      <vt:lpstr>Useful approaches for filtering more than one value</vt:lpstr>
      <vt:lpstr>Challenge 5.1</vt:lpstr>
      <vt:lpstr>2. arrange()</vt:lpstr>
      <vt:lpstr>Mean Sea Level Pressure</vt:lpstr>
      <vt:lpstr>More than one value</vt:lpstr>
      <vt:lpstr>In descending order -  desc()</vt:lpstr>
      <vt:lpstr>Challenge 5.2</vt:lpstr>
      <vt:lpstr>3. select()</vt:lpstr>
      <vt:lpstr>Useful options with select()</vt:lpstr>
      <vt:lpstr>Special functions with select()</vt:lpstr>
      <vt:lpstr>Examples</vt:lpstr>
      <vt:lpstr>everything()</vt:lpstr>
      <vt:lpstr>4. mutate()</vt:lpstr>
      <vt:lpstr>Example of mutate</vt:lpstr>
      <vt:lpstr>Useful Creation Functions</vt:lpstr>
      <vt:lpstr>Challenge</vt:lpstr>
      <vt:lpstr>5. summarise()</vt:lpstr>
      <vt:lpstr>group_by()</vt:lpstr>
      <vt:lpstr>Key idea</vt:lpstr>
      <vt:lpstr>Overall idea…</vt:lpstr>
      <vt:lpstr>Useful Summary Functions</vt:lpstr>
      <vt:lpstr>Challenge</vt:lpstr>
      <vt:lpstr>dplyr Summary: 5 key functions</vt:lpstr>
      <vt:lpstr>Exploring Operations Research with R: A Workshop</vt:lpstr>
      <vt:lpstr>Topics Overview</vt:lpstr>
      <vt:lpstr>(1) Exploratory Data Analysis</vt:lpstr>
      <vt:lpstr>CRAN package MASS, Boston Data Set</vt:lpstr>
      <vt:lpstr>PowerPoint Presentation</vt:lpstr>
      <vt:lpstr>PowerPoint Presentation</vt:lpstr>
      <vt:lpstr>PowerPoint Presentation</vt:lpstr>
      <vt:lpstr>Additional analysis (Needs tidyr)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PowerPoint Presentation</vt:lpstr>
      <vt:lpstr>Recap + new R resource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475</cp:revision>
  <cp:lastPrinted>2020-11-24T11:26:30Z</cp:lastPrinted>
  <dcterms:created xsi:type="dcterms:W3CDTF">2016-06-27T07:49:28Z</dcterms:created>
  <dcterms:modified xsi:type="dcterms:W3CDTF">2023-09-12T15:02:00Z</dcterms:modified>
</cp:coreProperties>
</file>